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1.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2.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3.jpeg" ContentType="image/jpeg"/>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3" name="Shape 203"/>
          <p:cNvSpPr/>
          <p:nvPr>
            <p:ph type="sldImg"/>
          </p:nvPr>
        </p:nvSpPr>
        <p:spPr>
          <a:xfrm>
            <a:off x="1143000" y="685800"/>
            <a:ext cx="4572000" cy="3429000"/>
          </a:xfrm>
          <a:prstGeom prst="rect">
            <a:avLst/>
          </a:prstGeom>
        </p:spPr>
        <p:txBody>
          <a:bodyPr/>
          <a:lstStyle/>
          <a:p>
            <a:pPr/>
          </a:p>
        </p:txBody>
      </p:sp>
      <p:sp>
        <p:nvSpPr>
          <p:cNvPr id="204" name="Shape 20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This module could have been presented before, as it corresponds to Ch 5 in the book. But in this sequence it is precursor to the problem of economic growth, which will be the subject of Lecture 16.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And to push it even further, you can take the same idea to mortal philosophy and ethics. In this sense, people burdened by basic tasks and oppression cannot be fully themselves. That should be easier in (good !!) cities, at least for more people.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Let’s now also spend a little time with businesses, not just professions. There is some overlap, of course but typically businesses are (hierarchical) arrangements of professions and it turns out that their statistics behave differently.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Here is a similar plot about the frequency of different businesses in US MSAs.</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And here is a similar (but different in form) rank size distribution.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Number of establishments (places of employment, not types) are linear on population, but the number of unique types are approximately logarithmic, also with some saturation.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We can then also look at the scaling of different businesses, such as lawyers offices, which of course “plague” great cities and became (in the US) almost the most common business (rank 1).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Shape 347"/>
          <p:cNvSpPr/>
          <p:nvPr>
            <p:ph type="sldImg"/>
          </p:nvPr>
        </p:nvSpPr>
        <p:spPr>
          <a:prstGeom prst="rect">
            <a:avLst/>
          </a:prstGeom>
        </p:spPr>
        <p:txBody>
          <a:bodyPr/>
          <a:lstStyle/>
          <a:p>
            <a:pPr/>
          </a:p>
        </p:txBody>
      </p:sp>
      <p:sp>
        <p:nvSpPr>
          <p:cNvPr id="348" name="Shape 348"/>
          <p:cNvSpPr/>
          <p:nvPr>
            <p:ph type="body" sz="quarter" idx="1"/>
          </p:nvPr>
        </p:nvSpPr>
        <p:spPr>
          <a:prstGeom prst="rect">
            <a:avLst/>
          </a:prstGeom>
        </p:spPr>
        <p:txBody>
          <a:bodyPr/>
          <a:lstStyle/>
          <a:p>
            <a:pPr/>
            <a:r>
              <a:t>Here is how different sectors scale, some becoming more prevalent with city size (right), and others less (left). Just as expected, informational activities increase in frequency in larger cities and primary activities decrease.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Shape 355"/>
          <p:cNvSpPr/>
          <p:nvPr>
            <p:ph type="sldImg"/>
          </p:nvPr>
        </p:nvSpPr>
        <p:spPr>
          <a:prstGeom prst="rect">
            <a:avLst/>
          </a:prstGeom>
        </p:spPr>
        <p:txBody>
          <a:bodyPr/>
          <a:lstStyle/>
          <a:p>
            <a:pPr/>
          </a:p>
        </p:txBody>
      </p:sp>
      <p:sp>
        <p:nvSpPr>
          <p:cNvPr id="356" name="Shape 356"/>
          <p:cNvSpPr/>
          <p:nvPr>
            <p:ph type="body" sz="quarter" idx="1"/>
          </p:nvPr>
        </p:nvSpPr>
        <p:spPr>
          <a:prstGeom prst="rect">
            <a:avLst/>
          </a:prstGeom>
        </p:spPr>
        <p:txBody>
          <a:bodyPr/>
          <a:lstStyle/>
          <a:p>
            <a:pPr/>
            <a:r>
              <a:t>Hong and collaborators analyzed in more detail how these spaces of types are populated as cities grow.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2" name="Shape 362"/>
          <p:cNvSpPr/>
          <p:nvPr>
            <p:ph type="sldImg"/>
          </p:nvPr>
        </p:nvSpPr>
        <p:spPr>
          <a:prstGeom prst="rect">
            <a:avLst/>
          </a:prstGeom>
        </p:spPr>
        <p:txBody>
          <a:bodyPr/>
          <a:lstStyle/>
          <a:p>
            <a:pPr/>
          </a:p>
        </p:txBody>
      </p:sp>
      <p:sp>
        <p:nvSpPr>
          <p:cNvPr id="363" name="Shape 363"/>
          <p:cNvSpPr/>
          <p:nvPr>
            <p:ph type="body" sz="quarter" idx="1"/>
          </p:nvPr>
        </p:nvSpPr>
        <p:spPr>
          <a:prstGeom prst="rect">
            <a:avLst/>
          </a:prstGeom>
        </p:spPr>
        <p:txBody>
          <a:bodyPr/>
          <a:lstStyle/>
          <a:p>
            <a:pPr/>
            <a:r>
              <a:t>And argued that the composition is to a large extent recapitulated so that a city that starts smaller ends up with the same composition of a city that is larger but grows more slowly. Some differences will of course emerge as new sectors come in…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r>
              <a:t>So, as Jane tells us here, the division of labor, specialization, interdependence are not exclusive to human societies, they occur also in ecosystems. This points again for a view of cities - and the processes they embed - as a natural phenomenon that is both unique in speed and scope, but general in terms of its origins and logic. I agree with her.</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Before modern times, classical economists thought that the main cause of wealth (economic growth there fore, of a kind) was the division of labor. It is arguably the most important phenomenon in Economics, and it follows from related phenomena in Biology as Jane Jacobs or Emile Durkheim had pointed out. Where does the division of labor actually happen? Adam Smith gave you the answer  already, in places where people live together…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The division of labor and the wealth of nations does not happen in vacuum or in abstracted markets, it happens in places where millions of people can interact continuously to become interdependent. That is in cities.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But it is still a fascinating phenomenon. Here are some data on the most common professions in the US, and what they paid in 2010. Indeed, nation of salespeople.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1" name="Shape 241"/>
          <p:cNvSpPr/>
          <p:nvPr>
            <p:ph type="sldImg"/>
          </p:nvPr>
        </p:nvSpPr>
        <p:spPr>
          <a:prstGeom prst="rect">
            <a:avLst/>
          </a:prstGeom>
        </p:spPr>
        <p:txBody>
          <a:bodyPr/>
          <a:lstStyle/>
          <a:p>
            <a:pPr/>
          </a:p>
        </p:txBody>
      </p:sp>
      <p:sp>
        <p:nvSpPr>
          <p:cNvPr id="242" name="Shape 242"/>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But how does this get expressed in Cities. Recall that in Central Place Theory there was an expectation of functional hierarchy, and that larger cities had all the functions of smaller places plus a few. We can see this explicitly and quantify the pattern by plotting the number of professions versus the number of people employed as here. Data come with professions specified at different resolutions r. In schemes with higher r there are more professions as categories get subdivided. The data are well fit by the function on the left, as shown. Also, the number of professions seems to saturate (stop growing) but this is because the resolution is too small.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There is a trick that allows you to take a set of data at different resolutions and extrapolate it to infinite resolution (!). You can see the reasoning above, if there is a regime with no saturation, the total professions d_0 and characteristic saturating population N_0 need to increase in tandem in a specific way. We look at the data we have and can see that this is exactly what is going on !! This allows us to calculate D_0 and the power law dependence of the number of professions when there is no saturation.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We can also find the rank distribution of professions in any city, which allows us to tell the relative proportion of professions in any city! Once we have this we can show that all cities follow the same distribution (universality), I.e. all cities are the same in terms of the division of labor ! It is just that larger cities are farther along that process.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What is this process? and how is it related to the superlinear scaling relations for wealth creation (income) that we observed and derived earlier? As people have more interactions, they can obtain products and services from others, and themselves specialize (like the others). We observe that the D/N which are professions per capita decrease (specialization) precisely in the inverse way that productivity increases. There is therefore a conserved quantity, as the product independent of city size. This quantified the possibilities of specialization in terms of the number of external links and shows that the rate of increase in one is the same as the increase in the other.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Let’s push on this point, inspired by our findings but also on general observations, such as those by Adam Smith: At the extremes, societies that are rich and complex in terms of their capabilities are also urban (and interconnected). At the other extreme, societies where everyone is self-sufficient are poor and redundant in that everyone knowns more or less about the same things, such as farming, hunting and gathering.  To go from a disconnected to a connected regime, we need to create the conditions for close connectivity an the division (and interdependence) of labor: That’s cities.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In this paper, I elaborated on what quantities are at play in this transition and how they interact with each other. The novel ones here are information (learning), which happens - among other ways - by doing a thing more often. So not only there is the division of labor but there is new knowledge. We may say that the brain surgeon is latent in the common doctor, or the opera singer in the entertainer, but there is new knowledge that is created by specialization in more specific tasks and intensification (more time spent) doing them. This is a physical+social theory of economic development, and it has urban environments at its heart.</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156"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57"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58" name="Body Level One…"/>
          <p:cNvSpPr txBox="1"/>
          <p:nvPr>
            <p:ph type="body" idx="1"/>
          </p:nvPr>
        </p:nvSpPr>
        <p:spPr>
          <a:xfrm>
            <a:off x="3851671" y="3268265"/>
            <a:ext cx="16680658" cy="9233298"/>
          </a:xfrm>
          <a:prstGeom prst="rect">
            <a:avLst/>
          </a:prstGeom>
        </p:spPr>
        <p:txBody>
          <a:bodyPr lIns="71437" tIns="71437" rIns="71437" bIns="71437" numCol="2" spcCol="834032">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59"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66"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67"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68" name="Body Level One…"/>
          <p:cNvSpPr txBox="1"/>
          <p:nvPr>
            <p:ph type="body" idx="1"/>
          </p:nvPr>
        </p:nvSpPr>
        <p:spPr>
          <a:xfrm>
            <a:off x="3851671" y="3268265"/>
            <a:ext cx="16680658" cy="9233298"/>
          </a:xfrm>
          <a:prstGeom prst="rect">
            <a:avLst/>
          </a:prstGeom>
        </p:spPr>
        <p:txBody>
          <a:bodyPr lIns="71437" tIns="71437" rIns="71437" bIns="71437">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0000"/>
        </a:solidFill>
      </p:bgPr>
    </p:bg>
    <p:spTree>
      <p:nvGrpSpPr>
        <p:cNvPr id="1" name=""/>
        <p:cNvGrpSpPr/>
        <p:nvPr/>
      </p:nvGrpSpPr>
      <p:grpSpPr>
        <a:xfrm>
          <a:off x="0" y="0"/>
          <a:ext cx="0" cy="0"/>
          <a:chOff x="0" y="0"/>
          <a:chExt cx="0" cy="0"/>
        </a:xfrm>
      </p:grpSpPr>
      <p:sp>
        <p:nvSpPr>
          <p:cNvPr id="176" name="–Johnny Appleseed"/>
          <p:cNvSpPr/>
          <p:nvPr>
            <p:ph type="body" sz="quarter" idx="21"/>
          </p:nvPr>
        </p:nvSpPr>
        <p:spPr>
          <a:xfrm>
            <a:off x="4833937" y="8947546"/>
            <a:ext cx="14716126" cy="660798"/>
          </a:xfrm>
          <a:prstGeom prst="rect">
            <a:avLst/>
          </a:prstGeom>
        </p:spPr>
        <p:txBody>
          <a:bodyPr lIns="71437" tIns="71437" rIns="71437" bIns="71437">
            <a:spAutoFit/>
          </a:bodyPr>
          <a:lstStyle>
            <a:lvl1pPr marL="0" indent="0" algn="ctr" defTabSz="821531">
              <a:lnSpc>
                <a:spcPct val="100000"/>
              </a:lnSpc>
              <a:spcBef>
                <a:spcPts val="0"/>
              </a:spcBef>
              <a:buSzTx/>
              <a:buNone/>
              <a:defRPr i="1" sz="3200">
                <a:solidFill>
                  <a:srgbClr val="FFFFFF"/>
                </a:solidFill>
                <a:latin typeface="Helvetica Light"/>
                <a:ea typeface="Helvetica Light"/>
                <a:cs typeface="Helvetica Light"/>
                <a:sym typeface="Helvetica Light"/>
              </a:defRPr>
            </a:lvl1pPr>
          </a:lstStyle>
          <a:p>
            <a:pPr/>
            <a:r>
              <a:t>–Johnny Appleseed</a:t>
            </a:r>
          </a:p>
        </p:txBody>
      </p:sp>
      <p:sp>
        <p:nvSpPr>
          <p:cNvPr id="177" name="“Type a quote here.”"/>
          <p:cNvSpPr/>
          <p:nvPr>
            <p:ph type="body" sz="quarter" idx="22"/>
          </p:nvPr>
        </p:nvSpPr>
        <p:spPr>
          <a:xfrm>
            <a:off x="4833937" y="6000353"/>
            <a:ext cx="14716126" cy="965201"/>
          </a:xfrm>
          <a:prstGeom prst="rect">
            <a:avLst/>
          </a:prstGeom>
        </p:spPr>
        <p:txBody>
          <a:bodyPr lIns="71437" tIns="71437" rIns="71437" bIns="71437" anchor="ctr">
            <a:spAutoFit/>
          </a:bodyPr>
          <a:lstStyle>
            <a:lvl1pPr marL="0" indent="0" algn="ctr" defTabSz="821531">
              <a:lnSpc>
                <a:spcPct val="100000"/>
              </a:lnSpc>
              <a:spcBef>
                <a:spcPts val="0"/>
              </a:spcBef>
              <a:buSzTx/>
              <a:buNone/>
              <a:defRPr sz="5200">
                <a:solidFill>
                  <a:srgbClr val="FFFFFF"/>
                </a:solidFill>
                <a:latin typeface="Helvetica Light"/>
                <a:ea typeface="Helvetica Light"/>
                <a:cs typeface="Helvetica Light"/>
                <a:sym typeface="Helvetica Light"/>
              </a:defRPr>
            </a:lvl1pPr>
          </a:lstStyle>
          <a:p>
            <a:pPr/>
            <a:r>
              <a:t>“Type a quote here.” </a:t>
            </a:r>
          </a:p>
        </p:txBody>
      </p:sp>
      <p:sp>
        <p:nvSpPr>
          <p:cNvPr id="178"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85"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86"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87"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94"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95"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96"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97"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 Id="rId3" Type="http://schemas.openxmlformats.org/officeDocument/2006/relationships/image" Target="../media/image3.tif"/></Relationships>

</file>

<file path=ppt/slides/_rels/slide11.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8.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3.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2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2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3.xml"/><Relationship Id="rId3" Type="http://schemas.openxmlformats.org/officeDocument/2006/relationships/image" Target="../media/image2.tif"/><Relationship Id="rId4" Type="http://schemas.openxmlformats.org/officeDocument/2006/relationships/hyperlink" Target="http://bis.gov"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9.png"/><Relationship Id="rId8" Type="http://schemas.openxmlformats.org/officeDocument/2006/relationships/image" Target="../media/image10.png"/><Relationship Id="rId9" Type="http://schemas.openxmlformats.org/officeDocument/2006/relationships/image" Target="../media/image1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Luís M. A. Bettencourt 2023"/>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2023</a:t>
            </a:r>
          </a:p>
        </p:txBody>
      </p:sp>
      <p:sp>
        <p:nvSpPr>
          <p:cNvPr id="207" name="Lecture 15"/>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15</a:t>
            </a:r>
          </a:p>
        </p:txBody>
      </p:sp>
      <p:sp>
        <p:nvSpPr>
          <p:cNvPr id="208" name="Urban Hierarchy and Division of Labor in and Across Cities"/>
          <p:cNvSpPr txBox="1"/>
          <p:nvPr>
            <p:ph type="body" sz="quarter" idx="1"/>
          </p:nvPr>
        </p:nvSpPr>
        <p:spPr>
          <a:xfrm>
            <a:off x="6354561" y="5806190"/>
            <a:ext cx="12358689" cy="1071564"/>
          </a:xfrm>
          <a:prstGeom prst="rect">
            <a:avLst/>
          </a:prstGeom>
        </p:spPr>
        <p:txBody>
          <a:bodyPr/>
          <a:lstStyle>
            <a:lvl1pPr algn="ctr" defTabSz="599717">
              <a:defRPr b="0" sz="3650">
                <a:solidFill>
                  <a:srgbClr val="5E5E5E"/>
                </a:solidFill>
              </a:defRPr>
            </a:lvl1pPr>
          </a:lstStyle>
          <a:p>
            <a:pPr/>
            <a:r>
              <a:t>Urban Hierarchy and Division of Labor in and Across Cities</a:t>
            </a:r>
          </a:p>
        </p:txBody>
      </p:sp>
      <p:sp>
        <p:nvSpPr>
          <p:cNvPr id="209" name="15.2 Professional and Business Hierarchies and the Productivity of Cities"/>
          <p:cNvSpPr txBox="1"/>
          <p:nvPr/>
        </p:nvSpPr>
        <p:spPr>
          <a:xfrm>
            <a:off x="1402083"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15.2 Professional and Business Hierarchies and the Productivity of Cities</a:t>
            </a:r>
          </a:p>
        </p:txBody>
      </p:sp>
      <p:sp>
        <p:nvSpPr>
          <p:cNvPr id="210" name="IUS Ch 5"/>
          <p:cNvSpPr txBox="1"/>
          <p:nvPr/>
        </p:nvSpPr>
        <p:spPr>
          <a:xfrm>
            <a:off x="20813800" y="9143812"/>
            <a:ext cx="1762660"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 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2" name="In a real sense all life is inter-related.…"/>
          <p:cNvSpPr txBox="1"/>
          <p:nvPr/>
        </p:nvSpPr>
        <p:spPr>
          <a:xfrm>
            <a:off x="5895131" y="3596084"/>
            <a:ext cx="11950800" cy="8131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In a real sense all life is inter-related. </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All people are caught in an inescapable network of mutuality, tied in a single garment of destiny. </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Whatever affects one directly, affects all indirectly. </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I can never be what I ought to be until you are what you ought to be, and you can never be what you ought to be until I am what I ought to be…</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This is the inter-related structure of reality.</a:t>
            </a: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r>
              <a:rPr>
                <a:solidFill>
                  <a:srgbClr val="FFFFFF"/>
                </a:solidFill>
              </a:rPr>
              <a:t>-</a:t>
            </a:r>
            <a:r>
              <a:rPr sz="2600">
                <a:solidFill>
                  <a:srgbClr val="FFFFFF"/>
                </a:solidFill>
              </a:rPr>
              <a:t> Martin Luther King Jr,  Letter from Birmingham Jail.</a:t>
            </a:r>
          </a:p>
        </p:txBody>
      </p:sp>
      <p:pic>
        <p:nvPicPr>
          <p:cNvPr id="303" name="Image" descr="Image"/>
          <p:cNvPicPr>
            <a:picLocks noChangeAspect="1"/>
          </p:cNvPicPr>
          <p:nvPr/>
        </p:nvPicPr>
        <p:blipFill>
          <a:blip r:embed="rId3">
            <a:extLst/>
          </a:blip>
          <a:stretch>
            <a:fillRect/>
          </a:stretch>
        </p:blipFill>
        <p:spPr>
          <a:xfrm>
            <a:off x="17533348" y="333328"/>
            <a:ext cx="3321845" cy="3321845"/>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Business Diversity"/>
          <p:cNvSpPr txBox="1"/>
          <p:nvPr>
            <p:ph type="body" idx="22"/>
          </p:nvPr>
        </p:nvSpPr>
        <p:spPr>
          <a:prstGeom prst="rect">
            <a:avLst/>
          </a:prstGeom>
        </p:spPr>
        <p:txBody>
          <a:bodyPr/>
          <a:lstStyle/>
          <a:p>
            <a:pPr/>
            <a:r>
              <a:t>Business Diversity</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1" name="F2.large.jpg" descr="F2.large.jpg"/>
          <p:cNvPicPr>
            <a:picLocks noChangeAspect="1"/>
          </p:cNvPicPr>
          <p:nvPr/>
        </p:nvPicPr>
        <p:blipFill>
          <a:blip r:embed="rId3">
            <a:extLst/>
          </a:blip>
          <a:stretch>
            <a:fillRect/>
          </a:stretch>
        </p:blipFill>
        <p:spPr>
          <a:xfrm>
            <a:off x="3364645" y="841856"/>
            <a:ext cx="33590546" cy="12753911"/>
          </a:xfrm>
          <a:prstGeom prst="rect">
            <a:avLst/>
          </a:prstGeom>
          <a:ln w="12700">
            <a:miter lim="400000"/>
          </a:ln>
        </p:spPr>
      </p:pic>
      <p:sp>
        <p:nvSpPr>
          <p:cNvPr id="312" name="Establishment Types"/>
          <p:cNvSpPr txBox="1"/>
          <p:nvPr/>
        </p:nvSpPr>
        <p:spPr>
          <a:xfrm>
            <a:off x="9713836" y="164841"/>
            <a:ext cx="5718328" cy="83713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Establishment Types</a:t>
            </a:r>
          </a:p>
        </p:txBody>
      </p:sp>
      <p:sp>
        <p:nvSpPr>
          <p:cNvPr id="313" name="Rectangle"/>
          <p:cNvSpPr/>
          <p:nvPr/>
        </p:nvSpPr>
        <p:spPr>
          <a:xfrm>
            <a:off x="19633406" y="841856"/>
            <a:ext cx="6420586" cy="1275391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4"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
        <p:nvSpPr>
          <p:cNvPr id="315" name="https://royalsocietypublishing.org/doi/10.1098/rsif.2015.0937"/>
          <p:cNvSpPr txBox="1"/>
          <p:nvPr/>
        </p:nvSpPr>
        <p:spPr>
          <a:xfrm>
            <a:off x="15951697" y="13281963"/>
            <a:ext cx="84164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https://royalsocietypublishing.org/doi/10.1098/rsif.2015.0937</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9" name="F2.large.jpg" descr="F2.large.jpg"/>
          <p:cNvPicPr>
            <a:picLocks noChangeAspect="1"/>
          </p:cNvPicPr>
          <p:nvPr/>
        </p:nvPicPr>
        <p:blipFill>
          <a:blip r:embed="rId3">
            <a:extLst/>
          </a:blip>
          <a:stretch>
            <a:fillRect/>
          </a:stretch>
        </p:blipFill>
        <p:spPr>
          <a:xfrm>
            <a:off x="-11405456" y="1548484"/>
            <a:ext cx="30946460" cy="11749983"/>
          </a:xfrm>
          <a:prstGeom prst="rect">
            <a:avLst/>
          </a:prstGeom>
          <a:ln w="12700">
            <a:miter lim="400000"/>
          </a:ln>
        </p:spPr>
      </p:pic>
      <p:sp>
        <p:nvSpPr>
          <p:cNvPr id="320" name="Rank Establishment Types"/>
          <p:cNvSpPr txBox="1"/>
          <p:nvPr/>
        </p:nvSpPr>
        <p:spPr>
          <a:xfrm>
            <a:off x="9689109" y="1191699"/>
            <a:ext cx="5720157"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Rank Establishment Types</a:t>
            </a:r>
          </a:p>
        </p:txBody>
      </p:sp>
      <p:sp>
        <p:nvSpPr>
          <p:cNvPr id="321" name="Rectangle"/>
          <p:cNvSpPr/>
          <p:nvPr/>
        </p:nvSpPr>
        <p:spPr>
          <a:xfrm>
            <a:off x="-510378" y="642937"/>
            <a:ext cx="4789735" cy="12430126"/>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2"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
        <p:nvSpPr>
          <p:cNvPr id="323" name="https://royalsocietypublishing.org/doi/10.1098/rsif.2015.0937"/>
          <p:cNvSpPr txBox="1"/>
          <p:nvPr/>
        </p:nvSpPr>
        <p:spPr>
          <a:xfrm>
            <a:off x="15282310" y="13232851"/>
            <a:ext cx="84164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https://royalsocietypublishing.org/doi/10.1098/rsif.2015.0937</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7" name="F1.large.jpg" descr="F1.large.jpg"/>
          <p:cNvPicPr>
            <a:picLocks noChangeAspect="1"/>
          </p:cNvPicPr>
          <p:nvPr/>
        </p:nvPicPr>
        <p:blipFill>
          <a:blip r:embed="rId3">
            <a:extLst/>
          </a:blip>
          <a:stretch>
            <a:fillRect/>
          </a:stretch>
        </p:blipFill>
        <p:spPr>
          <a:xfrm>
            <a:off x="7911107" y="0"/>
            <a:ext cx="8561786" cy="13716000"/>
          </a:xfrm>
          <a:prstGeom prst="rect">
            <a:avLst/>
          </a:prstGeom>
          <a:ln w="12700">
            <a:miter lim="400000"/>
          </a:ln>
        </p:spPr>
      </p:pic>
      <p:sp>
        <p:nvSpPr>
          <p:cNvPr id="328" name="# establishments types"/>
          <p:cNvSpPr txBox="1"/>
          <p:nvPr/>
        </p:nvSpPr>
        <p:spPr>
          <a:xfrm>
            <a:off x="14871319" y="8414513"/>
            <a:ext cx="4213988"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 establishments types</a:t>
            </a:r>
          </a:p>
        </p:txBody>
      </p:sp>
      <p:sp>
        <p:nvSpPr>
          <p:cNvPr id="329" name="number of establishments"/>
          <p:cNvSpPr txBox="1"/>
          <p:nvPr/>
        </p:nvSpPr>
        <p:spPr>
          <a:xfrm>
            <a:off x="8631062" y="752841"/>
            <a:ext cx="4728719"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number of establishments</a:t>
            </a:r>
          </a:p>
        </p:txBody>
      </p:sp>
      <p:sp>
        <p:nvSpPr>
          <p:cNvPr id="330"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
        <p:nvSpPr>
          <p:cNvPr id="331" name="https://royalsocietypublishing.org/doi/10.1098/rsif.2015.0937"/>
          <p:cNvSpPr txBox="1"/>
          <p:nvPr/>
        </p:nvSpPr>
        <p:spPr>
          <a:xfrm>
            <a:off x="15282310" y="13281963"/>
            <a:ext cx="84164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https://royalsocietypublishing.org/doi/10.1098/rsif.2015.0937</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Image" descr="Image"/>
          <p:cNvPicPr>
            <a:picLocks noChangeAspect="1"/>
          </p:cNvPicPr>
          <p:nvPr/>
        </p:nvPicPr>
        <p:blipFill>
          <a:blip r:embed="rId3">
            <a:extLst/>
          </a:blip>
          <a:stretch>
            <a:fillRect/>
          </a:stretch>
        </p:blipFill>
        <p:spPr>
          <a:xfrm>
            <a:off x="5545467" y="1000963"/>
            <a:ext cx="11636004" cy="20605426"/>
          </a:xfrm>
          <a:prstGeom prst="rect">
            <a:avLst/>
          </a:prstGeom>
          <a:ln w="12700">
            <a:miter lim="400000"/>
          </a:ln>
        </p:spPr>
      </p:pic>
      <p:sp>
        <p:nvSpPr>
          <p:cNvPr id="336" name="Scale each business type on population"/>
          <p:cNvSpPr txBox="1"/>
          <p:nvPr/>
        </p:nvSpPr>
        <p:spPr>
          <a:xfrm>
            <a:off x="8606155" y="365888"/>
            <a:ext cx="7171691"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Scale each business type on population</a:t>
            </a:r>
          </a:p>
        </p:txBody>
      </p:sp>
      <p:sp>
        <p:nvSpPr>
          <p:cNvPr id="337" name="Number of Lawyers Offices"/>
          <p:cNvSpPr txBox="1"/>
          <p:nvPr/>
        </p:nvSpPr>
        <p:spPr>
          <a:xfrm>
            <a:off x="14773020" y="3390075"/>
            <a:ext cx="4934459"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Number of Lawyers Offices</a:t>
            </a:r>
          </a:p>
        </p:txBody>
      </p:sp>
      <p:sp>
        <p:nvSpPr>
          <p:cNvPr id="338" name="Rank of Lawyers Offices"/>
          <p:cNvSpPr txBox="1"/>
          <p:nvPr/>
        </p:nvSpPr>
        <p:spPr>
          <a:xfrm>
            <a:off x="15201931" y="8426419"/>
            <a:ext cx="4433825"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Rank of Lawyers Offices</a:t>
            </a:r>
          </a:p>
        </p:txBody>
      </p:sp>
      <p:sp>
        <p:nvSpPr>
          <p:cNvPr id="339"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
        <p:nvSpPr>
          <p:cNvPr id="340" name="https://royalsocietypublishing.org/doi/10.1098/rsif.2015.0937"/>
          <p:cNvSpPr txBox="1"/>
          <p:nvPr/>
        </p:nvSpPr>
        <p:spPr>
          <a:xfrm>
            <a:off x="15092241" y="13241759"/>
            <a:ext cx="84164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https://royalsocietypublishing.org/doi/10.1098/rsif.2015.0937</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Image" descr="Image"/>
          <p:cNvPicPr>
            <a:picLocks noChangeAspect="1"/>
          </p:cNvPicPr>
          <p:nvPr/>
        </p:nvPicPr>
        <p:blipFill>
          <a:blip r:embed="rId3">
            <a:extLst/>
          </a:blip>
          <a:stretch>
            <a:fillRect/>
          </a:stretch>
        </p:blipFill>
        <p:spPr>
          <a:xfrm>
            <a:off x="3610683" y="-18695886"/>
            <a:ext cx="17639880" cy="31237285"/>
          </a:xfrm>
          <a:prstGeom prst="rect">
            <a:avLst/>
          </a:prstGeom>
          <a:ln w="12700">
            <a:miter lim="400000"/>
          </a:ln>
        </p:spPr>
      </p:pic>
      <p:sp>
        <p:nvSpPr>
          <p:cNvPr id="345"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
        <p:nvSpPr>
          <p:cNvPr id="346" name="https://royalsocietypublishing.org/doi/10.1098/rsif.2015.0937"/>
          <p:cNvSpPr txBox="1"/>
          <p:nvPr/>
        </p:nvSpPr>
        <p:spPr>
          <a:xfrm>
            <a:off x="14871237" y="13281963"/>
            <a:ext cx="84164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https://royalsocietypublishing.org/doi/10.1098/rsif.2015.0937</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0" name="Screen Shot 2018-11-01 at 12.34.56 AM.png" descr="Screen Shot 2018-11-01 at 12.34.56 AM.png"/>
          <p:cNvPicPr>
            <a:picLocks noChangeAspect="1"/>
          </p:cNvPicPr>
          <p:nvPr/>
        </p:nvPicPr>
        <p:blipFill>
          <a:blip r:embed="rId3">
            <a:extLst/>
          </a:blip>
          <a:stretch>
            <a:fillRect/>
          </a:stretch>
        </p:blipFill>
        <p:spPr>
          <a:xfrm>
            <a:off x="3988872" y="607348"/>
            <a:ext cx="16406256" cy="13046144"/>
          </a:xfrm>
          <a:prstGeom prst="rect">
            <a:avLst/>
          </a:prstGeom>
          <a:ln w="12700">
            <a:miter lim="400000"/>
          </a:ln>
        </p:spPr>
      </p:pic>
      <p:sp>
        <p:nvSpPr>
          <p:cNvPr id="351" name="Hong et al 2018"/>
          <p:cNvSpPr txBox="1"/>
          <p:nvPr/>
        </p:nvSpPr>
        <p:spPr>
          <a:xfrm>
            <a:off x="109191" y="12554926"/>
            <a:ext cx="290868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Hong et al 2018</a:t>
            </a:r>
          </a:p>
        </p:txBody>
      </p:sp>
      <p:sp>
        <p:nvSpPr>
          <p:cNvPr id="352" name="Recapitulation of Business Sectors"/>
          <p:cNvSpPr txBox="1"/>
          <p:nvPr/>
        </p:nvSpPr>
        <p:spPr>
          <a:xfrm>
            <a:off x="9306909" y="163482"/>
            <a:ext cx="6317870"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Recapitulation of Business Sectors</a:t>
            </a:r>
          </a:p>
        </p:txBody>
      </p:sp>
      <p:sp>
        <p:nvSpPr>
          <p:cNvPr id="353" name="Rectangle"/>
          <p:cNvSpPr/>
          <p:nvPr/>
        </p:nvSpPr>
        <p:spPr>
          <a:xfrm>
            <a:off x="3539741" y="9046927"/>
            <a:ext cx="17304518" cy="468653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54" name="https://www.science.org/doi/10.1126/sciadv.aba4934"/>
          <p:cNvSpPr txBox="1"/>
          <p:nvPr/>
        </p:nvSpPr>
        <p:spPr>
          <a:xfrm>
            <a:off x="30579" y="13239003"/>
            <a:ext cx="73877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https://www.science.org/doi/10.1126/sciadv.aba4934</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8" name="Screen Shot 2018-11-01 at 12.36.01 AM.png" descr="Screen Shot 2018-11-01 at 12.36.01 AM.png"/>
          <p:cNvPicPr>
            <a:picLocks noChangeAspect="1"/>
          </p:cNvPicPr>
          <p:nvPr/>
        </p:nvPicPr>
        <p:blipFill>
          <a:blip r:embed="rId3">
            <a:extLst/>
          </a:blip>
          <a:stretch>
            <a:fillRect/>
          </a:stretch>
        </p:blipFill>
        <p:spPr>
          <a:xfrm>
            <a:off x="3048000" y="705122"/>
            <a:ext cx="18288000" cy="12305756"/>
          </a:xfrm>
          <a:prstGeom prst="rect">
            <a:avLst/>
          </a:prstGeom>
          <a:ln w="12700">
            <a:miter lim="400000"/>
          </a:ln>
        </p:spPr>
      </p:pic>
      <p:sp>
        <p:nvSpPr>
          <p:cNvPr id="359" name="Hong et al 2018"/>
          <p:cNvSpPr txBox="1"/>
          <p:nvPr/>
        </p:nvSpPr>
        <p:spPr>
          <a:xfrm>
            <a:off x="18036190" y="12736482"/>
            <a:ext cx="290868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Hong et al 2018</a:t>
            </a:r>
          </a:p>
        </p:txBody>
      </p:sp>
      <p:sp>
        <p:nvSpPr>
          <p:cNvPr id="360" name="Recapitulation of Business Sectors"/>
          <p:cNvSpPr txBox="1"/>
          <p:nvPr/>
        </p:nvSpPr>
        <p:spPr>
          <a:xfrm>
            <a:off x="9306909" y="163482"/>
            <a:ext cx="6317870"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Recapitulation of Business Sectors</a:t>
            </a:r>
          </a:p>
        </p:txBody>
      </p:sp>
      <p:sp>
        <p:nvSpPr>
          <p:cNvPr id="361" name="https://www.science.org/doi/10.1126/sciadv.aba4934"/>
          <p:cNvSpPr txBox="1"/>
          <p:nvPr/>
        </p:nvSpPr>
        <p:spPr>
          <a:xfrm>
            <a:off x="521684" y="13138848"/>
            <a:ext cx="73877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https://www.science.org/doi/10.1126/sciadv.aba4934</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I’m convinced that economic life is ruled by processes and principles we didn’t invent and can’t transcend,…"/>
          <p:cNvSpPr txBox="1"/>
          <p:nvPr/>
        </p:nvSpPr>
        <p:spPr>
          <a:xfrm>
            <a:off x="1269320" y="5104852"/>
            <a:ext cx="21845359" cy="2503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100"/>
            </a:pPr>
            <a:r>
              <a:t>I’m convinced that economic life is ruled by processes and principles we didn’t invent and can’t transcend, </a:t>
            </a:r>
          </a:p>
          <a:p>
            <a:pPr algn="l">
              <a:defRPr sz="3100"/>
            </a:pPr>
          </a:p>
          <a:p>
            <a:pPr algn="l">
              <a:defRPr sz="3100"/>
            </a:pPr>
            <a:r>
              <a:t>whether we like that or not, </a:t>
            </a:r>
          </a:p>
          <a:p>
            <a:pPr algn="l">
              <a:defRPr sz="3100"/>
            </a:pPr>
          </a:p>
          <a:p>
            <a:pPr algn="l">
              <a:defRPr sz="3100"/>
            </a:pPr>
            <a:r>
              <a:t>and that the more we learn about these processes and the better we respect them, the better our economies will get along. </a:t>
            </a:r>
          </a:p>
        </p:txBody>
      </p:sp>
      <p:sp>
        <p:nvSpPr>
          <p:cNvPr id="366" name="- Jane Jacobs, Cities and the Wealth of Nations, 1984"/>
          <p:cNvSpPr txBox="1"/>
          <p:nvPr/>
        </p:nvSpPr>
        <p:spPr>
          <a:xfrm>
            <a:off x="15717579" y="8240765"/>
            <a:ext cx="743681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Jane Jacobs, Cities and the Wealth of Nations, 1984</a:t>
            </a:r>
          </a:p>
        </p:txBody>
      </p:sp>
      <p:pic>
        <p:nvPicPr>
          <p:cNvPr id="367" name="images.jpeg" descr="images.jpeg"/>
          <p:cNvPicPr>
            <a:picLocks noChangeAspect="1"/>
          </p:cNvPicPr>
          <p:nvPr/>
        </p:nvPicPr>
        <p:blipFill>
          <a:blip r:embed="rId3">
            <a:extLst/>
          </a:blip>
          <a:stretch>
            <a:fillRect/>
          </a:stretch>
        </p:blipFill>
        <p:spPr>
          <a:xfrm>
            <a:off x="17428754" y="828925"/>
            <a:ext cx="5742090" cy="2871045"/>
          </a:xfrm>
          <a:prstGeom prst="rect">
            <a:avLst/>
          </a:prstGeom>
          <a:ln w="12700">
            <a:miter lim="400000"/>
          </a:ln>
        </p:spPr>
      </p:pic>
      <p:sp>
        <p:nvSpPr>
          <p:cNvPr id="368" name="Frank Lennon/Getty Images"/>
          <p:cNvSpPr txBox="1"/>
          <p:nvPr/>
        </p:nvSpPr>
        <p:spPr>
          <a:xfrm>
            <a:off x="17453636" y="3747037"/>
            <a:ext cx="2049344" cy="27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200"/>
              </a:spcBef>
              <a:defRPr sz="1229">
                <a:solidFill>
                  <a:srgbClr val="222222">
                    <a:alpha val="60000"/>
                  </a:srgbClr>
                </a:solidFill>
                <a:latin typeface="Helvetica"/>
                <a:ea typeface="Helvetica"/>
                <a:cs typeface="Helvetica"/>
                <a:sym typeface="Helvetica"/>
              </a:defRPr>
            </a:lvl1pPr>
          </a:lstStyle>
          <a:p>
            <a:pPr/>
            <a:r>
              <a:t>Frank Lennon/Getty Images</a:t>
            </a:r>
          </a:p>
        </p:txBody>
      </p:sp>
      <p:sp>
        <p:nvSpPr>
          <p:cNvPr id="369" name="generalizations              differentiations"/>
          <p:cNvSpPr txBox="1"/>
          <p:nvPr/>
        </p:nvSpPr>
        <p:spPr>
          <a:xfrm>
            <a:off x="3585836" y="10119591"/>
            <a:ext cx="8616849"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generalizations              differentiations </a:t>
            </a:r>
          </a:p>
        </p:txBody>
      </p:sp>
      <p:sp>
        <p:nvSpPr>
          <p:cNvPr id="370" name="Line"/>
          <p:cNvSpPr/>
          <p:nvPr/>
        </p:nvSpPr>
        <p:spPr>
          <a:xfrm>
            <a:off x="6656646" y="10832868"/>
            <a:ext cx="2927922" cy="771453"/>
          </a:xfrm>
          <a:custGeom>
            <a:avLst/>
            <a:gdLst/>
            <a:ahLst/>
            <a:cxnLst>
              <a:cxn ang="0">
                <a:pos x="wd2" y="hd2"/>
              </a:cxn>
              <a:cxn ang="5400000">
                <a:pos x="wd2" y="hd2"/>
              </a:cxn>
              <a:cxn ang="10800000">
                <a:pos x="wd2" y="hd2"/>
              </a:cxn>
              <a:cxn ang="16200000">
                <a:pos x="wd2" y="hd2"/>
              </a:cxn>
            </a:cxnLst>
            <a:rect l="0" t="0" r="r" b="b"/>
            <a:pathLst>
              <a:path w="21600" h="19097" fill="norm" stroke="1" extrusionOk="0">
                <a:moveTo>
                  <a:pt x="21600" y="226"/>
                </a:moveTo>
                <a:cubicBezTo>
                  <a:pt x="20506" y="6292"/>
                  <a:pt x="18935" y="11227"/>
                  <a:pt x="17058" y="14487"/>
                </a:cubicBezTo>
                <a:cubicBezTo>
                  <a:pt x="12966" y="21600"/>
                  <a:pt x="8072" y="20198"/>
                  <a:pt x="4102" y="12236"/>
                </a:cubicBezTo>
                <a:cubicBezTo>
                  <a:pt x="2518" y="9058"/>
                  <a:pt x="1126" y="4907"/>
                  <a:pt x="0" y="0"/>
                </a:cubicBezTo>
              </a:path>
            </a:pathLst>
          </a:custGeom>
          <a:ln w="63500">
            <a:solidFill>
              <a:srgbClr val="000000"/>
            </a:solidFill>
            <a:miter lim="400000"/>
            <a:tailEnd type="triangle"/>
          </a:ln>
        </p:spPr>
        <p:txBody>
          <a:bodyPr lIns="50800" tIns="50800" rIns="50800" bIns="50800" anchor="ctr"/>
          <a:lstStyle/>
          <a:p>
            <a:pPr/>
          </a:p>
        </p:txBody>
      </p:sp>
      <p:sp>
        <p:nvSpPr>
          <p:cNvPr id="371" name="Line"/>
          <p:cNvSpPr/>
          <p:nvPr/>
        </p:nvSpPr>
        <p:spPr>
          <a:xfrm>
            <a:off x="7480721" y="10468560"/>
            <a:ext cx="827079" cy="1"/>
          </a:xfrm>
          <a:prstGeom prst="line">
            <a:avLst/>
          </a:prstGeom>
          <a:ln w="63500">
            <a:solidFill>
              <a:srgbClr val="000000"/>
            </a:solidFill>
            <a:miter lim="400000"/>
            <a:tailEnd type="triangle"/>
          </a:ln>
        </p:spPr>
        <p:txBody>
          <a:bodyPr lIns="50800" tIns="50800" rIns="50800" bIns="50800" anchor="ctr"/>
          <a:lstStyle/>
          <a:p>
            <a:pPr/>
          </a:p>
        </p:txBody>
      </p:sp>
      <p:sp>
        <p:nvSpPr>
          <p:cNvPr id="372" name="“mutations”, recombinations: innovations"/>
          <p:cNvSpPr txBox="1"/>
          <p:nvPr/>
        </p:nvSpPr>
        <p:spPr>
          <a:xfrm>
            <a:off x="9969905" y="11464828"/>
            <a:ext cx="572109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“mutations”, recombinations: innovations</a:t>
            </a:r>
          </a:p>
        </p:txBody>
      </p:sp>
      <p:sp>
        <p:nvSpPr>
          <p:cNvPr id="373" name="“fixation”"/>
          <p:cNvSpPr txBox="1"/>
          <p:nvPr/>
        </p:nvSpPr>
        <p:spPr>
          <a:xfrm>
            <a:off x="2478882" y="11464828"/>
            <a:ext cx="13615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“fixation”</a:t>
            </a:r>
          </a:p>
        </p:txBody>
      </p:sp>
      <p:sp>
        <p:nvSpPr>
          <p:cNvPr id="374" name="selection and spread"/>
          <p:cNvSpPr txBox="1"/>
          <p:nvPr/>
        </p:nvSpPr>
        <p:spPr>
          <a:xfrm>
            <a:off x="6638660" y="12058389"/>
            <a:ext cx="295412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selection and spread</a:t>
            </a:r>
          </a:p>
        </p:txBody>
      </p:sp>
      <p:sp>
        <p:nvSpPr>
          <p:cNvPr id="375" name="Line"/>
          <p:cNvSpPr/>
          <p:nvPr/>
        </p:nvSpPr>
        <p:spPr>
          <a:xfrm flipV="1">
            <a:off x="17426759" y="11443567"/>
            <a:ext cx="1" cy="169101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376" name="functional hierarchy"/>
          <p:cNvSpPr txBox="1"/>
          <p:nvPr/>
        </p:nvSpPr>
        <p:spPr>
          <a:xfrm>
            <a:off x="18712032" y="11378107"/>
            <a:ext cx="4443731" cy="634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lvl1pPr>
          </a:lstStyle>
          <a:p>
            <a:pPr/>
            <a:r>
              <a:t>functional hierarchy </a:t>
            </a:r>
          </a:p>
        </p:txBody>
      </p:sp>
      <p:sp>
        <p:nvSpPr>
          <p:cNvPr id="377" name="complementarities + interdependence"/>
          <p:cNvSpPr txBox="1"/>
          <p:nvPr/>
        </p:nvSpPr>
        <p:spPr>
          <a:xfrm>
            <a:off x="18255772" y="12299728"/>
            <a:ext cx="535625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complementarities + interdependence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Adam Smith (wealth of nations, ch 2)"/>
          <p:cNvSpPr/>
          <p:nvPr>
            <p:ph type="body" idx="21"/>
          </p:nvPr>
        </p:nvSpPr>
        <p:spPr>
          <a:xfrm>
            <a:off x="4833937" y="9983390"/>
            <a:ext cx="14716126" cy="660798"/>
          </a:xfrm>
          <a:prstGeom prst="rect">
            <a:avLst/>
          </a:prstGeom>
        </p:spPr>
        <p:txBody>
          <a:bodyPr/>
          <a:lstStyle>
            <a:lvl1pPr algn="l">
              <a:defRPr i="0">
                <a:latin typeface="Helvetica"/>
                <a:ea typeface="Helvetica"/>
                <a:cs typeface="Helvetica"/>
                <a:sym typeface="Helvetica"/>
              </a:defRPr>
            </a:lvl1pPr>
          </a:lstStyle>
          <a:p>
            <a:pPr/>
            <a:r>
              <a:t>Adam Smith (wealth of nations, ch 2)</a:t>
            </a:r>
          </a:p>
        </p:txBody>
      </p:sp>
      <p:sp>
        <p:nvSpPr>
          <p:cNvPr id="215" name="if we examine, all these things, and consider what a variety of labour is employed about each of them, we shall be sensible that without the assistance and co-operation of many thousands, the very meanest person in a civilized country could not be provid"/>
          <p:cNvSpPr/>
          <p:nvPr>
            <p:ph type="body" idx="22"/>
          </p:nvPr>
        </p:nvSpPr>
        <p:spPr>
          <a:xfrm>
            <a:off x="4626566" y="5633439"/>
            <a:ext cx="15130868" cy="3365903"/>
          </a:xfrm>
          <a:prstGeom prst="rect">
            <a:avLst/>
          </a:prstGeom>
        </p:spPr>
        <p:txBody>
          <a:bodyPr/>
          <a:lstStyle/>
          <a:p>
            <a:pPr algn="l">
              <a:defRPr sz="4200">
                <a:latin typeface="Helvetica Neue Light"/>
                <a:ea typeface="Helvetica Neue Light"/>
                <a:cs typeface="Helvetica Neue Light"/>
                <a:sym typeface="Helvetica Neue Light"/>
              </a:defRPr>
            </a:pPr>
          </a:p>
          <a:p>
            <a:pPr algn="l">
              <a:defRPr sz="4200">
                <a:latin typeface="Helvetica Neue Light"/>
                <a:ea typeface="Helvetica Neue Light"/>
                <a:cs typeface="Helvetica Neue Light"/>
                <a:sym typeface="Helvetica Neue Light"/>
              </a:defRPr>
            </a:pPr>
            <a:r>
              <a:t>if we examine, all these things, and consider what a variety of labour is employed about each of them, we shall be sensible that without the assistance and co-operation of many thousands, the very meanest person in a civilized country could not be provided</a:t>
            </a:r>
          </a:p>
        </p:txBody>
      </p:sp>
      <p:sp>
        <p:nvSpPr>
          <p:cNvPr id="216" name="Observe the accommodation of most day laborers in a civilized and thriving country, and you will perceive that the number of people of whose industry a part, though but a small part, has been employed in procuring him this accommodation, exceeds all comp"/>
          <p:cNvSpPr txBox="1"/>
          <p:nvPr/>
        </p:nvSpPr>
        <p:spPr>
          <a:xfrm>
            <a:off x="3833812" y="2475901"/>
            <a:ext cx="15801362" cy="440651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714375" indent="457200" algn="l" defTabSz="642937">
              <a:spcBef>
                <a:spcPts val="3000"/>
              </a:spcBef>
              <a:defRPr sz="4200">
                <a:solidFill>
                  <a:srgbClr val="FFFFFF"/>
                </a:solidFill>
                <a:latin typeface="Helvetica Neue Light"/>
                <a:ea typeface="Helvetica Neue Light"/>
                <a:cs typeface="Helvetica Neue Light"/>
                <a:sym typeface="Helvetica Neue Light"/>
              </a:defRPr>
            </a:lvl1pPr>
          </a:lstStyle>
          <a:p>
            <a:pPr/>
            <a:r>
              <a:t>Observe the accommodation of most day laborers in a civilized and thriving country, and you will perceive that the number of people of whose industry a part, though but a small part, has been employed in procuring him this accommodation, exceeds all computation. […]</a:t>
            </a:r>
          </a:p>
        </p:txBody>
      </p:sp>
      <p:pic>
        <p:nvPicPr>
          <p:cNvPr id="217" name="Image" descr="Image"/>
          <p:cNvPicPr>
            <a:picLocks noChangeAspect="1"/>
          </p:cNvPicPr>
          <p:nvPr/>
        </p:nvPicPr>
        <p:blipFill>
          <a:blip r:embed="rId3">
            <a:extLst/>
          </a:blip>
          <a:stretch>
            <a:fillRect/>
          </a:stretch>
        </p:blipFill>
        <p:spPr>
          <a:xfrm>
            <a:off x="17283805" y="9742458"/>
            <a:ext cx="3144703" cy="3562009"/>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1" name="Functional Diversity is related to Complementarities"/>
          <p:cNvSpPr txBox="1"/>
          <p:nvPr>
            <p:ph type="body" idx="22"/>
          </p:nvPr>
        </p:nvSpPr>
        <p:spPr>
          <a:xfrm>
            <a:off x="4833937" y="2282825"/>
            <a:ext cx="14716126" cy="863601"/>
          </a:xfrm>
          <a:prstGeom prst="rect">
            <a:avLst/>
          </a:prstGeom>
        </p:spPr>
        <p:txBody>
          <a:bodyPr/>
          <a:lstStyle/>
          <a:p>
            <a:pPr/>
            <a:r>
              <a:t>Functional Diversity is related to </a:t>
            </a:r>
            <a:r>
              <a:rPr b="1">
                <a:latin typeface="+mn-lt"/>
                <a:ea typeface="+mn-ea"/>
                <a:cs typeface="+mn-cs"/>
                <a:sym typeface="Helvetica Neue"/>
              </a:rPr>
              <a:t>Complementarities</a:t>
            </a:r>
          </a:p>
        </p:txBody>
      </p:sp>
      <p:sp>
        <p:nvSpPr>
          <p:cNvPr id="382" name="(second reason (Marshall) for agglomeration economies)"/>
          <p:cNvSpPr txBox="1"/>
          <p:nvPr/>
        </p:nvSpPr>
        <p:spPr>
          <a:xfrm>
            <a:off x="4833937" y="5318918"/>
            <a:ext cx="14716126" cy="863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200">
                <a:solidFill>
                  <a:srgbClr val="000000"/>
                </a:solidFill>
                <a:latin typeface="Helvetica Neue Medium"/>
                <a:ea typeface="Helvetica Neue Medium"/>
                <a:cs typeface="Helvetica Neue Medium"/>
                <a:sym typeface="Helvetica Neue Medium"/>
              </a:defRPr>
            </a:lvl1pPr>
          </a:lstStyle>
          <a:p>
            <a:pPr/>
            <a:r>
              <a:t>(second reason (Marshall) for agglomeration economies) </a:t>
            </a:r>
          </a:p>
        </p:txBody>
      </p:sp>
      <p:sp>
        <p:nvSpPr>
          <p:cNvPr id="383" name="Interactions, degree of specialization and economic productivity are facets of transformation predicted by urban scaling"/>
          <p:cNvSpPr txBox="1"/>
          <p:nvPr/>
        </p:nvSpPr>
        <p:spPr>
          <a:xfrm>
            <a:off x="3410723" y="11712550"/>
            <a:ext cx="17919742" cy="154833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4600">
                <a:solidFill>
                  <a:srgbClr val="000000"/>
                </a:solidFill>
                <a:latin typeface="Helvetica Neue Medium"/>
                <a:ea typeface="Helvetica Neue Medium"/>
                <a:cs typeface="Helvetica Neue Medium"/>
                <a:sym typeface="Helvetica Neue Medium"/>
              </a:defRPr>
            </a:lvl1pPr>
          </a:lstStyle>
          <a:p>
            <a:pPr/>
            <a:r>
              <a:t>Interactions, degree of specialization and economic productivity are facets of transformation predicted by urban scaling</a:t>
            </a:r>
          </a:p>
        </p:txBody>
      </p:sp>
      <p:sp>
        <p:nvSpPr>
          <p:cNvPr id="384" name="Division of labor, knowledge, interdependence"/>
          <p:cNvSpPr txBox="1"/>
          <p:nvPr/>
        </p:nvSpPr>
        <p:spPr>
          <a:xfrm>
            <a:off x="5012531" y="4426697"/>
            <a:ext cx="14716126" cy="93652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200">
                <a:solidFill>
                  <a:srgbClr val="FFFFFF"/>
                </a:solidFill>
                <a:latin typeface="Helvetica Neue Medium"/>
                <a:ea typeface="Helvetica Neue Medium"/>
                <a:cs typeface="Helvetica Neue Medium"/>
                <a:sym typeface="Helvetica Neue Medium"/>
              </a:defRPr>
            </a:lvl1pPr>
          </a:lstStyle>
          <a:p>
            <a:pPr/>
            <a:r>
              <a:t>Division of labor, knowledge, interdependence</a:t>
            </a:r>
          </a:p>
        </p:txBody>
      </p:sp>
      <p:sp>
        <p:nvSpPr>
          <p:cNvPr id="385" name="This creates an “ecology” of functions in cities that is quite predictable, with small cities disproportionally dedicated to primary sectors and large cities to informational activities"/>
          <p:cNvSpPr txBox="1"/>
          <p:nvPr/>
        </p:nvSpPr>
        <p:spPr>
          <a:xfrm>
            <a:off x="4129794" y="7597145"/>
            <a:ext cx="16124412" cy="188147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800">
                <a:solidFill>
                  <a:srgbClr val="000000"/>
                </a:solidFill>
                <a:latin typeface="Helvetica Neue Medium"/>
                <a:ea typeface="Helvetica Neue Medium"/>
                <a:cs typeface="Helvetica Neue Medium"/>
                <a:sym typeface="Helvetica Neue Medium"/>
              </a:defRPr>
            </a:lvl1pPr>
          </a:lstStyle>
          <a:p>
            <a:pPr/>
            <a:r>
              <a:t>This creates an “ecology” of functions in cities that is quite predictable, with small cities disproportionally dedicated to primary sectors and large cities to informational activities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Image" descr="Image"/>
          <p:cNvPicPr>
            <a:picLocks noChangeAspect="1"/>
          </p:cNvPicPr>
          <p:nvPr/>
        </p:nvPicPr>
        <p:blipFill>
          <a:blip r:embed="rId3">
            <a:extLst/>
          </a:blip>
          <a:stretch>
            <a:fillRect/>
          </a:stretch>
        </p:blipFill>
        <p:spPr>
          <a:xfrm>
            <a:off x="4523334" y="2110762"/>
            <a:ext cx="15337331" cy="10387444"/>
          </a:xfrm>
          <a:prstGeom prst="rect">
            <a:avLst/>
          </a:prstGeom>
          <a:ln w="12700">
            <a:miter lim="400000"/>
          </a:ln>
        </p:spPr>
      </p:pic>
      <p:sp>
        <p:nvSpPr>
          <p:cNvPr id="222" name="credit: bls.gov"/>
          <p:cNvSpPr txBox="1"/>
          <p:nvPr/>
        </p:nvSpPr>
        <p:spPr>
          <a:xfrm>
            <a:off x="20085772" y="11914981"/>
            <a:ext cx="26476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credit: </a:t>
            </a:r>
            <a:r>
              <a:rPr>
                <a:hlinkClick r:id="rId4" invalidUrl="" action="" tgtFrame="" tooltip="" history="1" highlightClick="0" endSnd="0"/>
              </a:rPr>
              <a:t>bls.gov</a:t>
            </a:r>
          </a:p>
        </p:txBody>
      </p:sp>
      <p:sp>
        <p:nvSpPr>
          <p:cNvPr id="223" name="Professions in the USA"/>
          <p:cNvSpPr txBox="1"/>
          <p:nvPr/>
        </p:nvSpPr>
        <p:spPr>
          <a:xfrm>
            <a:off x="8890952" y="806648"/>
            <a:ext cx="660209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Light"/>
                <a:ea typeface="Helvetica Light"/>
                <a:cs typeface="Helvetica Light"/>
                <a:sym typeface="Helvetica Light"/>
              </a:defRPr>
            </a:lvl1pPr>
          </a:lstStyle>
          <a:p>
            <a:pPr/>
            <a:r>
              <a:t>Professions in the USA</a:t>
            </a:r>
          </a:p>
        </p:txBody>
      </p:sp>
      <p:sp>
        <p:nvSpPr>
          <p:cNvPr id="224" name="https://www.bls.gov/news.release/archives/ocwage_05172011.pdf"/>
          <p:cNvSpPr txBox="1"/>
          <p:nvPr/>
        </p:nvSpPr>
        <p:spPr>
          <a:xfrm>
            <a:off x="14693590" y="13094395"/>
            <a:ext cx="916777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https://www.bls.gov/news.release/archives/ocwage_05172011.pdf</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8" presetID="22" grpId="1" fill="hold">
                                  <p:stCondLst>
                                    <p:cond delay="0"/>
                                  </p:stCondLst>
                                  <p:iterate type="el" backwards="0">
                                    <p:tmAbs val="0"/>
                                  </p:iterate>
                                  <p:childTnLst>
                                    <p:set>
                                      <p:cBhvr>
                                        <p:cTn id="6" fill="hold"/>
                                        <p:tgtEl>
                                          <p:spTgt spid="221"/>
                                        </p:tgtEl>
                                        <p:attrNameLst>
                                          <p:attrName>style.visibility</p:attrName>
                                        </p:attrNameLst>
                                      </p:cBhvr>
                                      <p:to>
                                        <p:strVal val="visible"/>
                                      </p:to>
                                    </p:set>
                                    <p:animEffect filter="wipe(left)" transition="in">
                                      <p:cBhvr>
                                        <p:cTn id="7" dur="500"/>
                                        <p:tgtEl>
                                          <p:spTgt spid="221"/>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Subtype="8" presetID="22" grpId="2" fill="hold">
                                  <p:stCondLst>
                                    <p:cond delay="0"/>
                                  </p:stCondLst>
                                  <p:iterate type="el" backwards="0">
                                    <p:tmAbs val="0"/>
                                  </p:iterate>
                                  <p:childTnLst>
                                    <p:set>
                                      <p:cBhvr>
                                        <p:cTn id="11" fill="hold"/>
                                        <p:tgtEl>
                                          <p:spTgt spid="222"/>
                                        </p:tgtEl>
                                        <p:attrNameLst>
                                          <p:attrName>style.visibility</p:attrName>
                                        </p:attrNameLst>
                                      </p:cBhvr>
                                      <p:to>
                                        <p:strVal val="visible"/>
                                      </p:to>
                                    </p:set>
                                    <p:animEffect filter="wipe(left)" transition="in">
                                      <p:cBhvr>
                                        <p:cTn id="12" dur="500"/>
                                        <p:tgtEl>
                                          <p:spTgt spid="22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22" grpId="2"/>
      <p:bldP build="whole" bldLvl="1" animBg="1" rev="0" advAuto="0" spid="221"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Professional Diversity and Classification Resolution"/>
          <p:cNvSpPr txBox="1"/>
          <p:nvPr>
            <p:ph type="title"/>
          </p:nvPr>
        </p:nvSpPr>
        <p:spPr>
          <a:prstGeom prst="rect">
            <a:avLst/>
          </a:prstGeom>
        </p:spPr>
        <p:txBody>
          <a:bodyPr/>
          <a:lstStyle/>
          <a:p>
            <a:pPr/>
            <a:r>
              <a:t>Professional Diversity and Classification Resolution</a:t>
            </a:r>
          </a:p>
        </p:txBody>
      </p:sp>
      <p:pic>
        <p:nvPicPr>
          <p:cNvPr id="229" name="Screen Shot 2013-06-27 at 10.43.40 PM.png" descr="Screen Shot 2013-06-27 at 10.43.40 PM.png"/>
          <p:cNvPicPr>
            <a:picLocks noChangeAspect="1"/>
          </p:cNvPicPr>
          <p:nvPr/>
        </p:nvPicPr>
        <p:blipFill>
          <a:blip r:embed="rId3">
            <a:extLst/>
          </a:blip>
          <a:stretch>
            <a:fillRect/>
          </a:stretch>
        </p:blipFill>
        <p:spPr>
          <a:xfrm>
            <a:off x="3948924" y="8328822"/>
            <a:ext cx="6086042" cy="2534721"/>
          </a:xfrm>
          <a:prstGeom prst="rect">
            <a:avLst/>
          </a:prstGeom>
          <a:ln w="12700">
            <a:miter lim="400000"/>
          </a:ln>
        </p:spPr>
      </p:pic>
      <p:pic>
        <p:nvPicPr>
          <p:cNvPr id="230" name="professions_vs_employment_byCodeLength_fixedbeta_2010.pdf" descr="professions_vs_employment_byCodeLength_fixedbeta_2010.pdf"/>
          <p:cNvPicPr>
            <a:picLocks noChangeAspect="1"/>
          </p:cNvPicPr>
          <p:nvPr/>
        </p:nvPicPr>
        <p:blipFill>
          <a:blip r:embed="rId4">
            <a:extLst/>
          </a:blip>
          <a:stretch>
            <a:fillRect/>
          </a:stretch>
        </p:blipFill>
        <p:spPr>
          <a:xfrm>
            <a:off x="11023500" y="2768292"/>
            <a:ext cx="8472776" cy="6354582"/>
          </a:xfrm>
          <a:prstGeom prst="rect">
            <a:avLst/>
          </a:prstGeom>
          <a:ln w="12700">
            <a:miter lim="400000"/>
          </a:ln>
        </p:spPr>
      </p:pic>
      <p:pic>
        <p:nvPicPr>
          <p:cNvPr id="231" name="collapsed_D_N_loglog.pdf" descr="collapsed_D_N_loglog.pdf"/>
          <p:cNvPicPr>
            <a:picLocks noChangeAspect="1"/>
          </p:cNvPicPr>
          <p:nvPr/>
        </p:nvPicPr>
        <p:blipFill>
          <a:blip r:embed="rId5">
            <a:extLst/>
          </a:blip>
          <a:stretch>
            <a:fillRect/>
          </a:stretch>
        </p:blipFill>
        <p:spPr>
          <a:xfrm>
            <a:off x="12538608" y="9086954"/>
            <a:ext cx="6057626" cy="4543217"/>
          </a:xfrm>
          <a:prstGeom prst="rect">
            <a:avLst/>
          </a:prstGeom>
          <a:ln w="12700">
            <a:miter lim="400000"/>
          </a:ln>
        </p:spPr>
      </p:pic>
      <p:sp>
        <p:nvSpPr>
          <p:cNvPr id="232" name="Occupations in US…"/>
          <p:cNvSpPr txBox="1"/>
          <p:nvPr/>
        </p:nvSpPr>
        <p:spPr>
          <a:xfrm>
            <a:off x="3852751" y="3339703"/>
            <a:ext cx="7429501" cy="28575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5800">
                <a:solidFill>
                  <a:srgbClr val="000000"/>
                </a:solidFill>
                <a:latin typeface="Helvetica Neue Light"/>
                <a:ea typeface="Helvetica Neue Light"/>
                <a:cs typeface="Helvetica Neue Light"/>
                <a:sym typeface="Helvetica Neue Light"/>
              </a:defRPr>
            </a:pPr>
            <a:r>
              <a:t>Occupations in US </a:t>
            </a:r>
          </a:p>
          <a:p>
            <a:pPr algn="l" defTabSz="821531">
              <a:defRPr sz="5800">
                <a:solidFill>
                  <a:srgbClr val="000000"/>
                </a:solidFill>
                <a:latin typeface="Helvetica Neue Light"/>
                <a:ea typeface="Helvetica Neue Light"/>
                <a:cs typeface="Helvetica Neue Light"/>
                <a:sym typeface="Helvetica Neue Light"/>
              </a:defRPr>
            </a:pPr>
            <a:r>
              <a:t>Metropolitan Statistical Areas</a:t>
            </a:r>
          </a:p>
        </p:txBody>
      </p:sp>
      <p:sp>
        <p:nvSpPr>
          <p:cNvPr id="233" name="A good fit at all resolutions:"/>
          <p:cNvSpPr txBox="1"/>
          <p:nvPr/>
        </p:nvSpPr>
        <p:spPr>
          <a:xfrm>
            <a:off x="3614626" y="7521362"/>
            <a:ext cx="7125892" cy="839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4600">
                <a:solidFill>
                  <a:srgbClr val="000000"/>
                </a:solidFill>
                <a:latin typeface="Helvetica Neue Light"/>
                <a:ea typeface="Helvetica Neue Light"/>
                <a:cs typeface="Helvetica Neue Light"/>
                <a:sym typeface="Helvetica Neue Light"/>
              </a:defRPr>
            </a:pPr>
            <a:r>
              <a:t>A good fit at all </a:t>
            </a:r>
            <a:r>
              <a:rPr>
                <a:solidFill>
                  <a:srgbClr val="FF2600"/>
                </a:solidFill>
              </a:rPr>
              <a:t>resolutions</a:t>
            </a:r>
            <a:r>
              <a:t>:</a:t>
            </a:r>
          </a:p>
        </p:txBody>
      </p:sp>
      <p:pic>
        <p:nvPicPr>
          <p:cNvPr id="234" name="Line Line" descr="Line Line"/>
          <p:cNvPicPr>
            <a:picLocks noChangeAspect="0"/>
          </p:cNvPicPr>
          <p:nvPr/>
        </p:nvPicPr>
        <p:blipFill>
          <a:blip r:embed="rId6">
            <a:extLst/>
          </a:blip>
          <a:stretch>
            <a:fillRect/>
          </a:stretch>
        </p:blipFill>
        <p:spPr>
          <a:xfrm rot="16200000">
            <a:off x="16514090" y="5425861"/>
            <a:ext cx="5392412" cy="616409"/>
          </a:xfrm>
          <a:prstGeom prst="rect">
            <a:avLst/>
          </a:prstGeom>
        </p:spPr>
      </p:pic>
      <p:sp>
        <p:nvSpPr>
          <p:cNvPr id="236" name="resolution"/>
          <p:cNvSpPr txBox="1"/>
          <p:nvPr/>
        </p:nvSpPr>
        <p:spPr>
          <a:xfrm rot="16200000">
            <a:off x="18548111" y="5320653"/>
            <a:ext cx="289687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resolution</a:t>
            </a:r>
          </a:p>
        </p:txBody>
      </p:sp>
      <p:sp>
        <p:nvSpPr>
          <p:cNvPr id="237" name="Equation"/>
          <p:cNvSpPr txBox="1"/>
          <p:nvPr/>
        </p:nvSpPr>
        <p:spPr>
          <a:xfrm>
            <a:off x="4214053" y="11266699"/>
            <a:ext cx="3203017" cy="120589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γ</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δ</m:t>
                  </m:r>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5</m:t>
                      </m:r>
                    </m:num>
                    <m:den>
                      <m:r>
                        <a:rPr xmlns:a="http://schemas.openxmlformats.org/drawingml/2006/main" sz="4400" i="1">
                          <a:solidFill>
                            <a:srgbClr val="000000"/>
                          </a:solidFill>
                          <a:latin typeface="Cambria Math" panose="02040503050406030204" pitchFamily="18" charset="0"/>
                        </a:rPr>
                        <m:t>6</m:t>
                      </m:r>
                    </m:den>
                  </m:f>
                </m:oMath>
              </m:oMathPara>
            </a14:m>
            <a:endParaRPr sz="4400"/>
          </a:p>
        </p:txBody>
      </p:sp>
      <p:sp>
        <p:nvSpPr>
          <p:cNvPr id="238" name="occupation richness"/>
          <p:cNvSpPr txBox="1"/>
          <p:nvPr/>
        </p:nvSpPr>
        <p:spPr>
          <a:xfrm>
            <a:off x="3250916" y="10599456"/>
            <a:ext cx="3720212"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occupation richness</a:t>
            </a:r>
          </a:p>
        </p:txBody>
      </p:sp>
      <p:sp>
        <p:nvSpPr>
          <p:cNvPr id="239" name="Line"/>
          <p:cNvSpPr/>
          <p:nvPr/>
        </p:nvSpPr>
        <p:spPr>
          <a:xfrm flipV="1">
            <a:off x="4560093" y="9892838"/>
            <a:ext cx="1" cy="840156"/>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0" name="https://www.nature.com/articles/srep05393"/>
          <p:cNvSpPr txBox="1"/>
          <p:nvPr/>
        </p:nvSpPr>
        <p:spPr>
          <a:xfrm>
            <a:off x="2806118" y="13107436"/>
            <a:ext cx="60188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Inferring actual diversity D(N):"/>
          <p:cNvSpPr txBox="1"/>
          <p:nvPr>
            <p:ph type="title"/>
          </p:nvPr>
        </p:nvSpPr>
        <p:spPr>
          <a:prstGeom prst="rect">
            <a:avLst/>
          </a:prstGeom>
        </p:spPr>
        <p:txBody>
          <a:bodyPr/>
          <a:lstStyle/>
          <a:p>
            <a:pPr/>
            <a:r>
              <a:t>Inferring actual diversity </a:t>
            </a:r>
            <a:r>
              <a:rPr i="1">
                <a:latin typeface="+mn-lt"/>
                <a:ea typeface="+mn-ea"/>
                <a:cs typeface="+mn-cs"/>
                <a:sym typeface="Helvetica Neue"/>
              </a:rPr>
              <a:t>D</a:t>
            </a:r>
            <a:r>
              <a:t>(</a:t>
            </a:r>
            <a:r>
              <a:rPr i="1">
                <a:latin typeface="+mn-lt"/>
                <a:ea typeface="+mn-ea"/>
                <a:cs typeface="+mn-cs"/>
                <a:sym typeface="Helvetica Neue"/>
              </a:rPr>
              <a:t>N</a:t>
            </a:r>
            <a:r>
              <a:t>):</a:t>
            </a:r>
          </a:p>
        </p:txBody>
      </p:sp>
      <p:pic>
        <p:nvPicPr>
          <p:cNvPr id="245" name="Screen Shot 2013-06-27 at 10.43.51 PM.png" descr="Screen Shot 2013-06-27 at 10.43.51 PM.png"/>
          <p:cNvPicPr>
            <a:picLocks noChangeAspect="1"/>
          </p:cNvPicPr>
          <p:nvPr/>
        </p:nvPicPr>
        <p:blipFill>
          <a:blip r:embed="rId3">
            <a:extLst/>
          </a:blip>
          <a:stretch>
            <a:fillRect/>
          </a:stretch>
        </p:blipFill>
        <p:spPr>
          <a:xfrm>
            <a:off x="3844204" y="3136874"/>
            <a:ext cx="12998701" cy="1870127"/>
          </a:xfrm>
          <a:prstGeom prst="rect">
            <a:avLst/>
          </a:prstGeom>
          <a:ln w="12700">
            <a:miter lim="400000"/>
          </a:ln>
        </p:spPr>
      </p:pic>
      <p:pic>
        <p:nvPicPr>
          <p:cNvPr id="246" name="DovsNg.pdf" descr="DovsNg.pdf"/>
          <p:cNvPicPr>
            <a:picLocks noChangeAspect="1"/>
          </p:cNvPicPr>
          <p:nvPr/>
        </p:nvPicPr>
        <p:blipFill>
          <a:blip r:embed="rId4">
            <a:extLst/>
          </a:blip>
          <a:stretch>
            <a:fillRect/>
          </a:stretch>
        </p:blipFill>
        <p:spPr>
          <a:xfrm>
            <a:off x="11187171" y="4845247"/>
            <a:ext cx="10850049" cy="9276164"/>
          </a:xfrm>
          <a:prstGeom prst="rect">
            <a:avLst/>
          </a:prstGeom>
          <a:ln w="12700">
            <a:miter lim="400000"/>
          </a:ln>
        </p:spPr>
      </p:pic>
      <p:sp>
        <p:nvSpPr>
          <p:cNvPr id="247" name="In the limit:"/>
          <p:cNvSpPr txBox="1"/>
          <p:nvPr/>
        </p:nvSpPr>
        <p:spPr>
          <a:xfrm>
            <a:off x="3852751" y="5227240"/>
            <a:ext cx="4732736" cy="10414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5800">
                <a:solidFill>
                  <a:srgbClr val="FF2600"/>
                </a:solidFill>
                <a:latin typeface="Helvetica Neue Light"/>
                <a:ea typeface="Helvetica Neue Light"/>
                <a:cs typeface="Helvetica Neue Light"/>
                <a:sym typeface="Helvetica Neue Light"/>
              </a:defRPr>
            </a:lvl1pPr>
          </a:lstStyle>
          <a:p>
            <a:pPr/>
            <a:r>
              <a:t>In the limit:</a:t>
            </a:r>
          </a:p>
        </p:txBody>
      </p:sp>
      <p:pic>
        <p:nvPicPr>
          <p:cNvPr id="248" name="temp.pdf" descr="temp.pdf"/>
          <p:cNvPicPr>
            <a:picLocks noChangeAspect="1"/>
          </p:cNvPicPr>
          <p:nvPr/>
        </p:nvPicPr>
        <p:blipFill>
          <a:blip r:embed="rId5">
            <a:extLst/>
          </a:blip>
          <a:stretch>
            <a:fillRect/>
          </a:stretch>
        </p:blipFill>
        <p:spPr>
          <a:xfrm>
            <a:off x="3851671" y="6143625"/>
            <a:ext cx="6429377" cy="1668163"/>
          </a:xfrm>
          <a:prstGeom prst="rect">
            <a:avLst/>
          </a:prstGeom>
          <a:ln w="12700">
            <a:miter lim="400000"/>
          </a:ln>
        </p:spPr>
      </p:pic>
      <p:sp>
        <p:nvSpPr>
          <p:cNvPr id="249" name="In the limit:"/>
          <p:cNvSpPr txBox="1"/>
          <p:nvPr/>
        </p:nvSpPr>
        <p:spPr>
          <a:xfrm>
            <a:off x="3851671" y="7888287"/>
            <a:ext cx="4732736" cy="10414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5800">
                <a:solidFill>
                  <a:srgbClr val="FF2600"/>
                </a:solidFill>
                <a:latin typeface="Helvetica Neue Light"/>
                <a:ea typeface="Helvetica Neue Light"/>
                <a:cs typeface="Helvetica Neue Light"/>
                <a:sym typeface="Helvetica Neue Light"/>
              </a:defRPr>
            </a:lvl1pPr>
          </a:lstStyle>
          <a:p>
            <a:pPr/>
            <a:r>
              <a:t>In the limit:</a:t>
            </a:r>
          </a:p>
        </p:txBody>
      </p:sp>
      <p:pic>
        <p:nvPicPr>
          <p:cNvPr id="250" name="temp.pdf" descr="temp.pdf"/>
          <p:cNvPicPr>
            <a:picLocks noChangeAspect="1"/>
          </p:cNvPicPr>
          <p:nvPr/>
        </p:nvPicPr>
        <p:blipFill>
          <a:blip r:embed="rId6">
            <a:extLst/>
          </a:blip>
          <a:stretch>
            <a:fillRect/>
          </a:stretch>
        </p:blipFill>
        <p:spPr>
          <a:xfrm>
            <a:off x="3923109" y="9072562"/>
            <a:ext cx="5004488" cy="1494396"/>
          </a:xfrm>
          <a:prstGeom prst="rect">
            <a:avLst/>
          </a:prstGeom>
          <a:ln w="12700">
            <a:miter lim="400000"/>
          </a:ln>
        </p:spPr>
      </p:pic>
      <p:sp>
        <p:nvSpPr>
          <p:cNvPr id="251" name="A scaling limit exists iff:"/>
          <p:cNvSpPr txBox="1"/>
          <p:nvPr/>
        </p:nvSpPr>
        <p:spPr>
          <a:xfrm>
            <a:off x="3924189" y="10799365"/>
            <a:ext cx="7679532" cy="10414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defTabSz="821531">
              <a:defRPr sz="5800">
                <a:solidFill>
                  <a:srgbClr val="000000"/>
                </a:solidFill>
                <a:latin typeface="Helvetica Neue Light"/>
                <a:ea typeface="Helvetica Neue Light"/>
                <a:cs typeface="Helvetica Neue Light"/>
                <a:sym typeface="Helvetica Neue Light"/>
              </a:defRPr>
            </a:lvl1pPr>
          </a:lstStyle>
          <a:p>
            <a:pPr/>
            <a:r>
              <a:t>A scaling limit exists iff:</a:t>
            </a:r>
          </a:p>
        </p:txBody>
      </p:sp>
      <p:pic>
        <p:nvPicPr>
          <p:cNvPr id="252" name="temp.pdf" descr="temp.pdf"/>
          <p:cNvPicPr>
            <a:picLocks noChangeAspect="1"/>
          </p:cNvPicPr>
          <p:nvPr/>
        </p:nvPicPr>
        <p:blipFill>
          <a:blip r:embed="rId7">
            <a:extLst/>
          </a:blip>
          <a:stretch>
            <a:fillRect/>
          </a:stretch>
        </p:blipFill>
        <p:spPr>
          <a:xfrm>
            <a:off x="2047875" y="11876484"/>
            <a:ext cx="5286375" cy="1669382"/>
          </a:xfrm>
          <a:prstGeom prst="rect">
            <a:avLst/>
          </a:prstGeom>
          <a:ln w="12700">
            <a:miter lim="400000"/>
          </a:ln>
        </p:spPr>
      </p:pic>
      <p:sp>
        <p:nvSpPr>
          <p:cNvPr id="253" name="with"/>
          <p:cNvSpPr txBox="1"/>
          <p:nvPr/>
        </p:nvSpPr>
        <p:spPr>
          <a:xfrm>
            <a:off x="7316739" y="12197953"/>
            <a:ext cx="1323058" cy="928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200">
                <a:solidFill>
                  <a:srgbClr val="000000"/>
                </a:solidFill>
                <a:latin typeface="Helvetica Neue Light"/>
                <a:ea typeface="Helvetica Neue Light"/>
                <a:cs typeface="Helvetica Neue Light"/>
                <a:sym typeface="Helvetica Neue Light"/>
              </a:defRPr>
            </a:lvl1pPr>
          </a:lstStyle>
          <a:p>
            <a:pPr/>
            <a:r>
              <a:t>with</a:t>
            </a:r>
          </a:p>
        </p:txBody>
      </p:sp>
      <p:grpSp>
        <p:nvGrpSpPr>
          <p:cNvPr id="256" name="temp.pdf"/>
          <p:cNvGrpSpPr/>
          <p:nvPr/>
        </p:nvGrpSpPr>
        <p:grpSpPr>
          <a:xfrm>
            <a:off x="8746728" y="12087245"/>
            <a:ext cx="3640138" cy="1002823"/>
            <a:chOff x="0" y="0"/>
            <a:chExt cx="3640137" cy="1002821"/>
          </a:xfrm>
        </p:grpSpPr>
        <p:pic>
          <p:nvPicPr>
            <p:cNvPr id="255" name="temp.pdf" descr="temp.pdf"/>
            <p:cNvPicPr>
              <a:picLocks noChangeAspect="1"/>
            </p:cNvPicPr>
            <p:nvPr/>
          </p:nvPicPr>
          <p:blipFill>
            <a:blip r:embed="rId8">
              <a:extLst/>
            </a:blip>
            <a:stretch>
              <a:fillRect/>
            </a:stretch>
          </p:blipFill>
          <p:spPr>
            <a:xfrm>
              <a:off x="69850" y="69850"/>
              <a:ext cx="3500438" cy="863122"/>
            </a:xfrm>
            <a:prstGeom prst="rect">
              <a:avLst/>
            </a:prstGeom>
            <a:ln>
              <a:noFill/>
            </a:ln>
            <a:effectLst/>
          </p:spPr>
        </p:pic>
        <p:pic>
          <p:nvPicPr>
            <p:cNvPr id="254" name="temp.pdf" descr="temp.pdf"/>
            <p:cNvPicPr>
              <a:picLocks noChangeAspect="0"/>
            </p:cNvPicPr>
            <p:nvPr/>
          </p:nvPicPr>
          <p:blipFill>
            <a:blip r:embed="rId9">
              <a:extLst/>
            </a:blip>
            <a:stretch>
              <a:fillRect/>
            </a:stretch>
          </p:blipFill>
          <p:spPr>
            <a:xfrm>
              <a:off x="0" y="0"/>
              <a:ext cx="3640138" cy="1002822"/>
            </a:xfrm>
            <a:prstGeom prst="rect">
              <a:avLst/>
            </a:prstGeom>
            <a:effectLst/>
          </p:spPr>
        </p:pic>
      </p:grpSp>
      <p:sp>
        <p:nvSpPr>
          <p:cNvPr id="257" name="https://www.nature.com/articles/srep05393"/>
          <p:cNvSpPr txBox="1"/>
          <p:nvPr/>
        </p:nvSpPr>
        <p:spPr>
          <a:xfrm>
            <a:off x="-15277" y="13170936"/>
            <a:ext cx="60188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The rank size distribution of professions"/>
          <p:cNvSpPr txBox="1"/>
          <p:nvPr>
            <p:ph type="title"/>
          </p:nvPr>
        </p:nvSpPr>
        <p:spPr>
          <a:prstGeom prst="rect">
            <a:avLst/>
          </a:prstGeom>
        </p:spPr>
        <p:txBody>
          <a:bodyPr/>
          <a:lstStyle/>
          <a:p>
            <a:pPr/>
            <a:r>
              <a:t>The rank size distribution of professions </a:t>
            </a:r>
          </a:p>
        </p:txBody>
      </p:sp>
      <p:pic>
        <p:nvPicPr>
          <p:cNvPr id="262" name="Screen Shot 2013-06-27 at 10.44.24 PM.png" descr="Screen Shot 2013-06-27 at 10.44.24 PM.png"/>
          <p:cNvPicPr>
            <a:picLocks noChangeAspect="1"/>
          </p:cNvPicPr>
          <p:nvPr/>
        </p:nvPicPr>
        <p:blipFill>
          <a:blip r:embed="rId3">
            <a:extLst/>
          </a:blip>
          <a:stretch>
            <a:fillRect/>
          </a:stretch>
        </p:blipFill>
        <p:spPr>
          <a:xfrm>
            <a:off x="2690812" y="4914371"/>
            <a:ext cx="8248508" cy="3044093"/>
          </a:xfrm>
          <a:prstGeom prst="rect">
            <a:avLst/>
          </a:prstGeom>
          <a:ln w="12700">
            <a:miter lim="400000"/>
          </a:ln>
        </p:spPr>
      </p:pic>
      <p:pic>
        <p:nvPicPr>
          <p:cNvPr id="263" name="Screen Shot 2013-06-27 at 10.44.33 PM.png" descr="Screen Shot 2013-06-27 at 10.44.33 PM.png"/>
          <p:cNvPicPr>
            <a:picLocks noChangeAspect="1"/>
          </p:cNvPicPr>
          <p:nvPr/>
        </p:nvPicPr>
        <p:blipFill>
          <a:blip r:embed="rId4">
            <a:extLst/>
          </a:blip>
          <a:stretch>
            <a:fillRect/>
          </a:stretch>
        </p:blipFill>
        <p:spPr>
          <a:xfrm>
            <a:off x="2988472" y="9068788"/>
            <a:ext cx="10816822" cy="2400706"/>
          </a:xfrm>
          <a:prstGeom prst="rect">
            <a:avLst/>
          </a:prstGeom>
          <a:ln w="12700">
            <a:miter lim="400000"/>
          </a:ln>
        </p:spPr>
      </p:pic>
      <p:pic>
        <p:nvPicPr>
          <p:cNvPr id="264" name="Fig2_AB.pdf" descr="Fig2_AB.pdf"/>
          <p:cNvPicPr>
            <a:picLocks noChangeAspect="1"/>
          </p:cNvPicPr>
          <p:nvPr/>
        </p:nvPicPr>
        <p:blipFill>
          <a:blip r:embed="rId5">
            <a:extLst/>
          </a:blip>
          <a:stretch>
            <a:fillRect/>
          </a:stretch>
        </p:blipFill>
        <p:spPr>
          <a:xfrm>
            <a:off x="16803912" y="2889768"/>
            <a:ext cx="7256038" cy="10874378"/>
          </a:xfrm>
          <a:prstGeom prst="rect">
            <a:avLst/>
          </a:prstGeom>
          <a:ln w="12700">
            <a:miter lim="400000"/>
          </a:ln>
        </p:spPr>
      </p:pic>
      <p:sp>
        <p:nvSpPr>
          <p:cNvPr id="265" name="From D(N), for all N, derive frequency distribution"/>
          <p:cNvSpPr txBox="1"/>
          <p:nvPr/>
        </p:nvSpPr>
        <p:spPr>
          <a:xfrm>
            <a:off x="3852751" y="2927746"/>
            <a:ext cx="15251907" cy="8763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4800">
                <a:solidFill>
                  <a:srgbClr val="000000"/>
                </a:solidFill>
                <a:latin typeface="Helvetica Neue Light"/>
                <a:ea typeface="Helvetica Neue Light"/>
                <a:cs typeface="Helvetica Neue Light"/>
                <a:sym typeface="Helvetica Neue Light"/>
              </a:defRPr>
            </a:pPr>
            <a:r>
              <a:t>From </a:t>
            </a:r>
            <a:r>
              <a:rPr i="1">
                <a:latin typeface="+mn-lt"/>
                <a:ea typeface="+mn-ea"/>
                <a:cs typeface="+mn-cs"/>
                <a:sym typeface="Helvetica Neue"/>
              </a:rPr>
              <a:t>D</a:t>
            </a:r>
            <a:r>
              <a:t>(</a:t>
            </a:r>
            <a:r>
              <a:rPr i="1">
                <a:latin typeface="+mn-lt"/>
                <a:ea typeface="+mn-ea"/>
                <a:cs typeface="+mn-cs"/>
                <a:sym typeface="Helvetica Neue"/>
              </a:rPr>
              <a:t>N</a:t>
            </a:r>
            <a:r>
              <a:t>), for all </a:t>
            </a:r>
            <a:r>
              <a:rPr i="1">
                <a:latin typeface="+mn-lt"/>
                <a:ea typeface="+mn-ea"/>
                <a:cs typeface="+mn-cs"/>
                <a:sym typeface="Helvetica Neue"/>
              </a:rPr>
              <a:t>N</a:t>
            </a:r>
            <a:r>
              <a:t>, derive </a:t>
            </a:r>
            <a:r>
              <a:rPr>
                <a:solidFill>
                  <a:srgbClr val="FF2600"/>
                </a:solidFill>
              </a:rPr>
              <a:t>frequency distribution</a:t>
            </a:r>
          </a:p>
        </p:txBody>
      </p:sp>
      <p:sp>
        <p:nvSpPr>
          <p:cNvPr id="266" name="Universality!"/>
          <p:cNvSpPr txBox="1"/>
          <p:nvPr/>
        </p:nvSpPr>
        <p:spPr>
          <a:xfrm>
            <a:off x="19330167" y="8098510"/>
            <a:ext cx="3513572" cy="928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200">
                <a:solidFill>
                  <a:srgbClr val="FF2600"/>
                </a:solidFill>
                <a:latin typeface="Helvetica Neue Light"/>
                <a:ea typeface="Helvetica Neue Light"/>
                <a:cs typeface="Helvetica Neue Light"/>
                <a:sym typeface="Helvetica Neue Light"/>
              </a:defRPr>
            </a:lvl1pPr>
          </a:lstStyle>
          <a:p>
            <a:pPr/>
            <a:r>
              <a:t>Universality!</a:t>
            </a:r>
          </a:p>
        </p:txBody>
      </p:sp>
      <p:sp>
        <p:nvSpPr>
          <p:cNvPr id="267" name="https://www.nature.com/articles/srep05393"/>
          <p:cNvSpPr txBox="1"/>
          <p:nvPr/>
        </p:nvSpPr>
        <p:spPr>
          <a:xfrm>
            <a:off x="2806118" y="13107436"/>
            <a:ext cx="60188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Professional Diversity and Urban Productivity"/>
          <p:cNvSpPr txBox="1"/>
          <p:nvPr>
            <p:ph type="title"/>
          </p:nvPr>
        </p:nvSpPr>
        <p:spPr>
          <a:prstGeom prst="rect">
            <a:avLst/>
          </a:prstGeom>
        </p:spPr>
        <p:txBody>
          <a:bodyPr/>
          <a:lstStyle/>
          <a:p>
            <a:pPr/>
            <a:r>
              <a:t>Professional Diversity and Urban Productivity</a:t>
            </a:r>
          </a:p>
        </p:txBody>
      </p:sp>
      <p:pic>
        <p:nvPicPr>
          <p:cNvPr id="272" name="perhaps_figure_professional_specialization.pdf" descr="perhaps_figure_professional_specialization.pdf"/>
          <p:cNvPicPr>
            <a:picLocks noChangeAspect="1"/>
          </p:cNvPicPr>
          <p:nvPr/>
        </p:nvPicPr>
        <p:blipFill>
          <a:blip r:embed="rId3">
            <a:extLst/>
          </a:blip>
          <a:stretch>
            <a:fillRect/>
          </a:stretch>
        </p:blipFill>
        <p:spPr>
          <a:xfrm>
            <a:off x="13955864" y="3421375"/>
            <a:ext cx="7402208" cy="5551656"/>
          </a:xfrm>
          <a:prstGeom prst="rect">
            <a:avLst/>
          </a:prstGeom>
          <a:ln w="12700">
            <a:miter lim="400000"/>
          </a:ln>
        </p:spPr>
      </p:pic>
      <p:sp>
        <p:nvSpPr>
          <p:cNvPr id="273" name="Specialization and Division of Labor…"/>
          <p:cNvSpPr txBox="1"/>
          <p:nvPr/>
        </p:nvSpPr>
        <p:spPr>
          <a:xfrm>
            <a:off x="3852751" y="2857500"/>
            <a:ext cx="16680657" cy="173236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5200">
                <a:solidFill>
                  <a:srgbClr val="FF2600"/>
                </a:solidFill>
                <a:latin typeface="Helvetica Neue Light"/>
                <a:ea typeface="Helvetica Neue Light"/>
                <a:cs typeface="Helvetica Neue Light"/>
                <a:sym typeface="Helvetica Neue Light"/>
              </a:defRPr>
            </a:pPr>
            <a:r>
              <a:t>Specialization and Division of Labor </a:t>
            </a:r>
          </a:p>
          <a:p>
            <a:pPr algn="l" defTabSz="821531">
              <a:defRPr sz="5200">
                <a:solidFill>
                  <a:srgbClr val="000000"/>
                </a:solidFill>
                <a:latin typeface="Helvetica Neue Light"/>
                <a:ea typeface="Helvetica Neue Light"/>
                <a:cs typeface="Helvetica Neue Light"/>
                <a:sym typeface="Helvetica Neue Light"/>
              </a:defRPr>
            </a:pPr>
            <a:r>
              <a:t>as sources of increases in urban </a:t>
            </a:r>
            <a:r>
              <a:rPr>
                <a:solidFill>
                  <a:srgbClr val="008F00"/>
                </a:solidFill>
              </a:rPr>
              <a:t>productivity</a:t>
            </a:r>
          </a:p>
        </p:txBody>
      </p:sp>
      <p:sp>
        <p:nvSpPr>
          <p:cNvPr id="274" name="Equation"/>
          <p:cNvSpPr txBox="1"/>
          <p:nvPr/>
        </p:nvSpPr>
        <p:spPr>
          <a:xfrm>
            <a:off x="3957191" y="5274875"/>
            <a:ext cx="3500606" cy="687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D</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D</m:t>
                      </m:r>
                    </m:e>
                    <m:sub>
                      <m:r>
                        <a:rPr xmlns:a="http://schemas.openxmlformats.org/drawingml/2006/main" sz="4900" i="1">
                          <a:solidFill>
                            <a:srgbClr val="000000"/>
                          </a:solidFill>
                          <a:latin typeface="Cambria Math" panose="02040503050406030204" pitchFamily="18" charset="0"/>
                        </a:rPr>
                        <m:t>0</m:t>
                      </m:r>
                    </m:sub>
                  </m:sSub>
                  <m:sSup>
                    <m:e>
                      <m:r>
                        <a:rPr xmlns:a="http://schemas.openxmlformats.org/drawingml/2006/main" sz="4900" i="1">
                          <a:solidFill>
                            <a:srgbClr val="000000"/>
                          </a:solidFill>
                          <a:latin typeface="Cambria Math" panose="02040503050406030204" pitchFamily="18" charset="0"/>
                        </a:rPr>
                        <m:t>N</m:t>
                      </m:r>
                    </m:e>
                    <m: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δ</m:t>
                      </m:r>
                    </m:sup>
                  </m:sSup>
                </m:oMath>
              </m:oMathPara>
            </a14:m>
            <a:endParaRPr sz="4900"/>
          </a:p>
        </p:txBody>
      </p:sp>
      <p:sp>
        <p:nvSpPr>
          <p:cNvPr id="275" name="specialization"/>
          <p:cNvSpPr txBox="1"/>
          <p:nvPr/>
        </p:nvSpPr>
        <p:spPr>
          <a:xfrm>
            <a:off x="6052883" y="6098747"/>
            <a:ext cx="2562734"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specialization</a:t>
            </a:r>
          </a:p>
        </p:txBody>
      </p:sp>
      <p:sp>
        <p:nvSpPr>
          <p:cNvPr id="276" name="Equation"/>
          <p:cNvSpPr txBox="1"/>
          <p:nvPr/>
        </p:nvSpPr>
        <p:spPr>
          <a:xfrm>
            <a:off x="4076253" y="7259873"/>
            <a:ext cx="4754666" cy="687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y</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Y</m:t>
                      </m:r>
                    </m:e>
                    <m:sub>
                      <m:r>
                        <a:rPr xmlns:a="http://schemas.openxmlformats.org/drawingml/2006/main" sz="4900" i="1">
                          <a:solidFill>
                            <a:srgbClr val="000000"/>
                          </a:solidFill>
                          <a:latin typeface="Cambria Math" panose="02040503050406030204" pitchFamily="18" charset="0"/>
                        </a:rPr>
                        <m:t>0</m:t>
                      </m:r>
                    </m:sub>
                  </m:sSub>
                  <m:sSup>
                    <m:e>
                      <m:r>
                        <a:rPr xmlns:a="http://schemas.openxmlformats.org/drawingml/2006/main" sz="4900" i="1">
                          <a:solidFill>
                            <a:srgbClr val="000000"/>
                          </a:solidFill>
                          <a:latin typeface="Cambria Math" panose="02040503050406030204" pitchFamily="18" charset="0"/>
                        </a:rPr>
                        <m:t>N</m:t>
                      </m:r>
                    </m:e>
                    <m:sup>
                      <m:r>
                        <a:rPr xmlns:a="http://schemas.openxmlformats.org/drawingml/2006/main" sz="4900" i="1">
                          <a:solidFill>
                            <a:srgbClr val="000000"/>
                          </a:solidFill>
                          <a:latin typeface="Cambria Math" panose="02040503050406030204" pitchFamily="18" charset="0"/>
                        </a:rPr>
                        <m:t>δ</m:t>
                      </m:r>
                    </m:sup>
                  </m:s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G</m:t>
                  </m:r>
                  <m:r>
                    <a:rPr xmlns:a="http://schemas.openxmlformats.org/drawingml/2006/main" sz="4900" i="1">
                      <a:solidFill>
                        <a:srgbClr val="000000"/>
                      </a:solidFill>
                      <a:latin typeface="Cambria Math" panose="02040503050406030204" pitchFamily="18" charset="0"/>
                    </a:rPr>
                    <m:t>I</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oMath>
              </m:oMathPara>
            </a14:m>
            <a:endParaRPr sz="4900"/>
          </a:p>
        </p:txBody>
      </p:sp>
      <p:sp>
        <p:nvSpPr>
          <p:cNvPr id="277" name="productivity"/>
          <p:cNvSpPr txBox="1"/>
          <p:nvPr/>
        </p:nvSpPr>
        <p:spPr>
          <a:xfrm>
            <a:off x="6215380" y="8215337"/>
            <a:ext cx="2237741"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productivity</a:t>
            </a:r>
          </a:p>
        </p:txBody>
      </p:sp>
      <p:sp>
        <p:nvSpPr>
          <p:cNvPr id="278" name="In a larger city I get more different things from more different people,…"/>
          <p:cNvSpPr txBox="1"/>
          <p:nvPr/>
        </p:nvSpPr>
        <p:spPr>
          <a:xfrm>
            <a:off x="5424461" y="11773776"/>
            <a:ext cx="13535077"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 a larger city I get more different things from more different people, </a:t>
            </a:r>
          </a:p>
          <a:p>
            <a:pPr defTabSz="821531">
              <a:defRPr b="1" sz="3200">
                <a:solidFill>
                  <a:srgbClr val="000000"/>
                </a:solidFill>
              </a:defRPr>
            </a:pPr>
            <a:r>
              <a:t>to satisfy same needs</a:t>
            </a:r>
          </a:p>
        </p:txBody>
      </p:sp>
      <p:sp>
        <p:nvSpPr>
          <p:cNvPr id="279" name="interactions per capita"/>
          <p:cNvSpPr txBox="1"/>
          <p:nvPr/>
        </p:nvSpPr>
        <p:spPr>
          <a:xfrm>
            <a:off x="8962300" y="7783056"/>
            <a:ext cx="451949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interactions per capita</a:t>
            </a:r>
          </a:p>
        </p:txBody>
      </p:sp>
      <p:sp>
        <p:nvSpPr>
          <p:cNvPr id="280" name="Equation"/>
          <p:cNvSpPr txBox="1"/>
          <p:nvPr/>
        </p:nvSpPr>
        <p:spPr>
          <a:xfrm>
            <a:off x="9540526" y="9621229"/>
            <a:ext cx="3828786" cy="11997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I</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N</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D</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N</m:t>
                      </m:r>
                      <m:r>
                        <a:rPr xmlns:a="http://schemas.openxmlformats.org/drawingml/2006/main" sz="4400" i="1">
                          <a:solidFill>
                            <a:srgbClr val="000000"/>
                          </a:solidFill>
                          <a:latin typeface="Cambria Math" panose="02040503050406030204" pitchFamily="18" charset="0"/>
                        </a:rPr>
                        <m:t>)</m:t>
                      </m:r>
                    </m:num>
                    <m:den>
                      <m:r>
                        <a:rPr xmlns:a="http://schemas.openxmlformats.org/drawingml/2006/main" sz="4400" i="1">
                          <a:solidFill>
                            <a:srgbClr val="000000"/>
                          </a:solidFill>
                          <a:latin typeface="Cambria Math" panose="02040503050406030204" pitchFamily="18" charset="0"/>
                        </a:rPr>
                        <m:t>N</m:t>
                      </m:r>
                    </m:den>
                  </m:f>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F</m:t>
                  </m:r>
                </m:oMath>
              </m:oMathPara>
            </a14:m>
            <a:endParaRPr sz="4400"/>
          </a:p>
        </p:txBody>
      </p:sp>
      <p:sp>
        <p:nvSpPr>
          <p:cNvPr id="281" name="independent of city size"/>
          <p:cNvSpPr txBox="1"/>
          <p:nvPr/>
        </p:nvSpPr>
        <p:spPr>
          <a:xfrm>
            <a:off x="13815910" y="10172520"/>
            <a:ext cx="475318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independent of city size</a:t>
            </a:r>
          </a:p>
        </p:txBody>
      </p:sp>
      <p:sp>
        <p:nvSpPr>
          <p:cNvPr id="282" name="better quality, more segmented functions"/>
          <p:cNvSpPr txBox="1"/>
          <p:nvPr/>
        </p:nvSpPr>
        <p:spPr>
          <a:xfrm>
            <a:off x="10709135" y="10893828"/>
            <a:ext cx="810923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better quality, more segmented functions</a:t>
            </a:r>
          </a:p>
        </p:txBody>
      </p:sp>
      <p:sp>
        <p:nvSpPr>
          <p:cNvPr id="283" name="https://www.nature.com/articles/srep05393"/>
          <p:cNvSpPr txBox="1"/>
          <p:nvPr/>
        </p:nvSpPr>
        <p:spPr>
          <a:xfrm>
            <a:off x="2806118" y="13107436"/>
            <a:ext cx="60188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Bettencourt 2014, IEEE…"/>
          <p:cNvSpPr txBox="1"/>
          <p:nvPr/>
        </p:nvSpPr>
        <p:spPr>
          <a:xfrm>
            <a:off x="16204011" y="12608688"/>
            <a:ext cx="7842632" cy="10716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Bettencourt 2014, IEEE</a:t>
            </a:r>
          </a:p>
          <a:p>
            <a:pPr defTabSz="821531">
              <a:defRPr sz="3000">
                <a:solidFill>
                  <a:srgbClr val="FFFFFF"/>
                </a:solidFill>
                <a:latin typeface="Helvetica Neue Medium"/>
                <a:ea typeface="Helvetica Neue Medium"/>
                <a:cs typeface="Helvetica Neue Medium"/>
                <a:sym typeface="Helvetica Neue Medium"/>
              </a:defRPr>
            </a:pPr>
            <a:r>
              <a:t>The role of technology in complex networks</a:t>
            </a:r>
          </a:p>
        </p:txBody>
      </p:sp>
      <p:sp>
        <p:nvSpPr>
          <p:cNvPr id="288" name="Information, Connectivity &amp; Productivity Growth"/>
          <p:cNvSpPr txBox="1"/>
          <p:nvPr/>
        </p:nvSpPr>
        <p:spPr>
          <a:xfrm>
            <a:off x="5450205" y="1023937"/>
            <a:ext cx="1348359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Information, Connectivity &amp; Productivity Growth</a:t>
            </a:r>
          </a:p>
        </p:txBody>
      </p:sp>
      <p:sp>
        <p:nvSpPr>
          <p:cNvPr id="289" name="Poor"/>
          <p:cNvSpPr txBox="1"/>
          <p:nvPr/>
        </p:nvSpPr>
        <p:spPr>
          <a:xfrm>
            <a:off x="6702542" y="2120965"/>
            <a:ext cx="1370572"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C82506"/>
                </a:solidFill>
                <a:latin typeface="Helvetica"/>
                <a:ea typeface="Helvetica"/>
                <a:cs typeface="Helvetica"/>
                <a:sym typeface="Helvetica"/>
              </a:defRPr>
            </a:lvl1pPr>
          </a:lstStyle>
          <a:p>
            <a:pPr/>
            <a:r>
              <a:t>Poor</a:t>
            </a:r>
          </a:p>
        </p:txBody>
      </p:sp>
      <p:sp>
        <p:nvSpPr>
          <p:cNvPr id="290" name="Rich"/>
          <p:cNvSpPr txBox="1"/>
          <p:nvPr/>
        </p:nvSpPr>
        <p:spPr>
          <a:xfrm>
            <a:off x="6732103" y="10451703"/>
            <a:ext cx="1311450"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70BF41"/>
                </a:solidFill>
                <a:latin typeface="Helvetica"/>
                <a:ea typeface="Helvetica"/>
                <a:cs typeface="Helvetica"/>
                <a:sym typeface="Helvetica"/>
              </a:defRPr>
            </a:lvl1pPr>
          </a:lstStyle>
          <a:p>
            <a:pPr/>
            <a:r>
              <a:t>Rich</a:t>
            </a:r>
          </a:p>
        </p:txBody>
      </p:sp>
      <p:pic>
        <p:nvPicPr>
          <p:cNvPr id="291" name="Screen Shot 2014-07-31 at 2.03.53 AM.png" descr="Screen Shot 2014-07-31 at 2.03.53 AM.png"/>
          <p:cNvPicPr>
            <a:picLocks noChangeAspect="1"/>
          </p:cNvPicPr>
          <p:nvPr/>
        </p:nvPicPr>
        <p:blipFill>
          <a:blip r:embed="rId3">
            <a:extLst/>
          </a:blip>
          <a:stretch>
            <a:fillRect/>
          </a:stretch>
        </p:blipFill>
        <p:spPr>
          <a:xfrm>
            <a:off x="2362812" y="3088017"/>
            <a:ext cx="19180703" cy="6723722"/>
          </a:xfrm>
          <a:prstGeom prst="rect">
            <a:avLst/>
          </a:prstGeom>
          <a:ln w="12700">
            <a:miter lim="400000"/>
          </a:ln>
        </p:spPr>
      </p:pic>
      <p:sp>
        <p:nvSpPr>
          <p:cNvPr id="292" name="https://ieeexplore.ieee.org/stamp/stamp.jsp?arnumber=6957033"/>
          <p:cNvSpPr txBox="1"/>
          <p:nvPr/>
        </p:nvSpPr>
        <p:spPr>
          <a:xfrm>
            <a:off x="2929975" y="13159375"/>
            <a:ext cx="89157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https://ieeexplore.ieee.org/stamp/stamp.jsp?arnumber=6957033</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6" name="Screen Shot 2014-07-31 at 2.04.22 AM.png" descr="Screen Shot 2014-07-31 at 2.04.22 AM.png"/>
          <p:cNvPicPr>
            <a:picLocks noChangeAspect="1"/>
          </p:cNvPicPr>
          <p:nvPr/>
        </p:nvPicPr>
        <p:blipFill>
          <a:blip r:embed="rId3">
            <a:extLst/>
          </a:blip>
          <a:stretch>
            <a:fillRect/>
          </a:stretch>
        </p:blipFill>
        <p:spPr>
          <a:xfrm>
            <a:off x="3726913" y="4205882"/>
            <a:ext cx="16930174" cy="6968432"/>
          </a:xfrm>
          <a:prstGeom prst="rect">
            <a:avLst/>
          </a:prstGeom>
          <a:ln w="12700">
            <a:miter lim="400000"/>
          </a:ln>
        </p:spPr>
      </p:pic>
      <p:sp>
        <p:nvSpPr>
          <p:cNvPr id="297" name="Interconnected human  societies…"/>
          <p:cNvSpPr txBox="1"/>
          <p:nvPr/>
        </p:nvSpPr>
        <p:spPr>
          <a:xfrm>
            <a:off x="4632007" y="1404937"/>
            <a:ext cx="15119986" cy="1666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5000">
                <a:solidFill>
                  <a:srgbClr val="000000"/>
                </a:solidFill>
                <a:latin typeface="Helvetica Light"/>
                <a:ea typeface="Helvetica Light"/>
                <a:cs typeface="Helvetica Light"/>
                <a:sym typeface="Helvetica Light"/>
              </a:defRPr>
            </a:pPr>
            <a:r>
              <a:t>Interconnected human  societies</a:t>
            </a:r>
          </a:p>
          <a:p>
            <a:pPr defTabSz="821531">
              <a:defRPr sz="5000">
                <a:solidFill>
                  <a:srgbClr val="000000"/>
                </a:solidFill>
                <a:latin typeface="Helvetica Light"/>
                <a:ea typeface="Helvetica Light"/>
                <a:cs typeface="Helvetica Light"/>
                <a:sym typeface="Helvetica Light"/>
              </a:defRPr>
            </a:pPr>
            <a:r>
              <a:t>contain more information at higher connectivity costs</a:t>
            </a:r>
          </a:p>
        </p:txBody>
      </p:sp>
      <p:sp>
        <p:nvSpPr>
          <p:cNvPr id="298" name="https://ieeexplore.ieee.org/stamp/stamp.jsp?arnumber=6957033"/>
          <p:cNvSpPr txBox="1"/>
          <p:nvPr/>
        </p:nvSpPr>
        <p:spPr>
          <a:xfrm>
            <a:off x="14536129" y="13036405"/>
            <a:ext cx="891570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https://ieeexplore.ieee.org/stamp/stamp.jsp?arnumber=6957033</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